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3" r:id="rId17"/>
    <p:sldId id="264" r:id="rId18"/>
  </p:sldIdLst>
  <p:sldSz cx="6858000" cy="9144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6E7"/>
    <a:srgbClr val="9BE1AD"/>
    <a:srgbClr val="FFDDF5"/>
    <a:srgbClr val="FF8C79"/>
    <a:srgbClr val="F6A59C"/>
    <a:srgbClr val="EE5140"/>
    <a:srgbClr val="F2A8AD"/>
    <a:srgbClr val="FAF6A2"/>
    <a:srgbClr val="FBEFBD"/>
    <a:srgbClr val="FAA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>
      <p:cViewPr>
        <p:scale>
          <a:sx n="150" d="100"/>
          <a:sy n="150" d="100"/>
        </p:scale>
        <p:origin x="-1764" y="54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17A87-05A5-4871-9158-1D6F5B942E0E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19A9F-A9DA-491E-B938-AC7A900F9FC2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83892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19A9F-A9DA-491E-B938-AC7A900F9FC2}" type="slidenum">
              <a:rPr lang="sl-SI" smtClean="0"/>
              <a:t>1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44248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19A9F-A9DA-491E-B938-AC7A900F9FC2}" type="slidenum">
              <a:rPr lang="sl-SI" smtClean="0"/>
              <a:t>2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02629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19A9F-A9DA-491E-B938-AC7A900F9FC2}" type="slidenum">
              <a:rPr lang="sl-SI" smtClean="0"/>
              <a:t>5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9031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19A9F-A9DA-491E-B938-AC7A900F9FC2}" type="slidenum">
              <a:rPr lang="sl-SI" smtClean="0"/>
              <a:t>6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77270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19A9F-A9DA-491E-B938-AC7A900F9FC2}" type="slidenum">
              <a:rPr lang="sl-SI" smtClean="0"/>
              <a:t>7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7783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19A9F-A9DA-491E-B938-AC7A900F9FC2}" type="slidenum">
              <a:rPr lang="sl-SI" smtClean="0"/>
              <a:t>15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87934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9139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85172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50566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4042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5206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13455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65589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40171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38929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2194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12985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FD1E4-EA5D-4222-BFEE-428CDDCF1576}" type="datetimeFigureOut">
              <a:rPr lang="sl-SI" smtClean="0"/>
              <a:t>16. 01. 2022</a:t>
            </a:fld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0B377-99FA-4213-B509-DCA5FFBF11F3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01823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microsoft.com/office/2007/relationships/hdphoto" Target="../media/hdphoto3.wdp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microsoft.com/office/2007/relationships/hdphoto" Target="../media/hdphoto4.wdp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microsoft.com/office/2007/relationships/hdphoto" Target="../media/hdphoto5.wdp"/><Relationship Id="rId1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oljeZBesedilom 2"/>
          <p:cNvSpPr txBox="1"/>
          <p:nvPr/>
        </p:nvSpPr>
        <p:spPr>
          <a:xfrm>
            <a:off x="228074" y="4183094"/>
            <a:ext cx="4209038" cy="230832"/>
          </a:xfrm>
          <a:prstGeom prst="rect">
            <a:avLst/>
          </a:prstGeom>
          <a:solidFill>
            <a:srgbClr val="F8D4F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>
                <a:latin typeface="Cascadia Mono SemiBold" pitchFamily="49" charset="0"/>
                <a:cs typeface="Cascadia Mono SemiBold" pitchFamily="49" charset="0"/>
              </a:rPr>
              <a:t>s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klad in rekurzija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1"/>
          <p:cNvSpPr txBox="1"/>
          <p:nvPr/>
        </p:nvSpPr>
        <p:spPr>
          <a:xfrm>
            <a:off x="183406" y="206400"/>
            <a:ext cx="6467912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l-SI" sz="2000" b="1" dirty="0" smtClean="0">
                <a:solidFill>
                  <a:schemeClr val="bg1"/>
                </a:solidFill>
                <a:latin typeface="Cascadia Mono SemiBold" pitchFamily="49" charset="0"/>
                <a:cs typeface="Cascadia Mono SemiBold" pitchFamily="49" charset="0"/>
              </a:rPr>
              <a:t>ALGORITMI IN PODATKOVNE STRUKTURE</a:t>
            </a:r>
            <a:endParaRPr lang="sl-SI" sz="2000" b="1" dirty="0">
              <a:solidFill>
                <a:schemeClr val="bg1"/>
              </a:solidFill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4" name="PoljeZBesedilom 29"/>
          <p:cNvSpPr txBox="1"/>
          <p:nvPr/>
        </p:nvSpPr>
        <p:spPr>
          <a:xfrm>
            <a:off x="188641" y="755576"/>
            <a:ext cx="646791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REKURZIJA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195894" y="1187624"/>
            <a:ext cx="1792946" cy="8617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OSNOVNE INFORMACIJE: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ponavljanje lahko izvajamo z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iteracijo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pa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rekurzijo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iteracija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zanke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program kliče samega sebe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" name="PoljeZBesedilom 2"/>
          <p:cNvSpPr txBox="1"/>
          <p:nvPr/>
        </p:nvSpPr>
        <p:spPr>
          <a:xfrm>
            <a:off x="2132856" y="1187624"/>
            <a:ext cx="1800200" cy="569387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1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PRIMER:  izračun fakultete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rekurzivna spremenljivka: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robni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pogoj: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splošni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primer: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!n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∙ 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-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3406" y="2226178"/>
            <a:ext cx="1792946" cy="677108"/>
            <a:chOff x="195894" y="2148012"/>
            <a:chExt cx="1792946" cy="677108"/>
          </a:xfrm>
          <a:solidFill>
            <a:srgbClr val="CCCCFF"/>
          </a:solidFill>
        </p:grpSpPr>
        <p:sp>
          <p:nvSpPr>
            <p:cNvPr id="7" name="PoljeZBesedilom 2"/>
            <p:cNvSpPr txBox="1"/>
            <p:nvPr/>
          </p:nvSpPr>
          <p:spPr>
            <a:xfrm>
              <a:off x="195894" y="2148012"/>
              <a:ext cx="1792946" cy="67710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chemeClr val="accent1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PRIMER:  Fibonacci</a:t>
              </a:r>
            </a:p>
            <a:p>
              <a:pPr>
                <a:buSzPct val="130000"/>
              </a:pPr>
              <a:endParaRPr lang="sl-SI" sz="900" b="1" dirty="0">
                <a:solidFill>
                  <a:schemeClr val="accent1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chemeClr val="accent1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900" b="1" dirty="0" smtClean="0">
                <a:solidFill>
                  <a:schemeClr val="accent1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47" y="2369283"/>
              <a:ext cx="1686640" cy="3951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260013" y="1926064"/>
            <a:ext cx="2343658" cy="784830"/>
            <a:chOff x="2132856" y="1961704"/>
            <a:chExt cx="2343658" cy="784830"/>
          </a:xfrm>
        </p:grpSpPr>
        <p:sp>
          <p:nvSpPr>
            <p:cNvPr id="10" name="PoljeZBesedilom 2"/>
            <p:cNvSpPr txBox="1"/>
            <p:nvPr/>
          </p:nvSpPr>
          <p:spPr>
            <a:xfrm>
              <a:off x="2132856" y="1961704"/>
              <a:ext cx="2343658" cy="784830"/>
            </a:xfrm>
            <a:prstGeom prst="rect">
              <a:avLst/>
            </a:prstGeom>
            <a:solidFill>
              <a:srgbClr val="CCCCFF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chemeClr val="accent1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PRIMER:  maksimalno število</a:t>
              </a: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rekurzivna spremenljivka: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robni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pogoj: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= </a:t>
              </a:r>
              <a:r>
                <a:rPr lang="sl-SI" sz="7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1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splošni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primer: 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951" y="2552413"/>
              <a:ext cx="2112588" cy="135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910" y="2337785"/>
              <a:ext cx="1043628" cy="129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4042238" y="1187623"/>
            <a:ext cx="2051058" cy="569387"/>
            <a:chOff x="4042238" y="1187623"/>
            <a:chExt cx="2051058" cy="569387"/>
          </a:xfrm>
        </p:grpSpPr>
        <p:sp>
          <p:nvSpPr>
            <p:cNvPr id="14" name="PoljeZBesedilom 2"/>
            <p:cNvSpPr txBox="1"/>
            <p:nvPr/>
          </p:nvSpPr>
          <p:spPr>
            <a:xfrm>
              <a:off x="4042238" y="1187623"/>
              <a:ext cx="2051058" cy="569387"/>
            </a:xfrm>
            <a:prstGeom prst="rect">
              <a:avLst/>
            </a:prstGeom>
            <a:solidFill>
              <a:srgbClr val="CCCCFF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chemeClr val="accent1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PRIMER:  potenciranje števila</a:t>
              </a: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080" y="1403649"/>
              <a:ext cx="1872208" cy="267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4797152" y="1865382"/>
            <a:ext cx="1854166" cy="1031051"/>
            <a:chOff x="4802386" y="1908496"/>
            <a:chExt cx="1854166" cy="1031051"/>
          </a:xfrm>
        </p:grpSpPr>
        <p:sp>
          <p:nvSpPr>
            <p:cNvPr id="18" name="PoljeZBesedilom 2"/>
            <p:cNvSpPr txBox="1"/>
            <p:nvPr/>
          </p:nvSpPr>
          <p:spPr>
            <a:xfrm>
              <a:off x="4802386" y="1908496"/>
              <a:ext cx="1854166" cy="1031051"/>
            </a:xfrm>
            <a:prstGeom prst="rect">
              <a:avLst/>
            </a:prstGeom>
            <a:solidFill>
              <a:srgbClr val="CCCCFF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chemeClr val="accent1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PRIMER:  </a:t>
              </a:r>
            </a:p>
            <a:p>
              <a:pPr>
                <a:buSzPct val="130000"/>
              </a:pPr>
              <a:r>
                <a:rPr lang="sl-SI" sz="900" b="1" dirty="0" smtClean="0">
                  <a:solidFill>
                    <a:schemeClr val="accent1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višina binarnega drevesa</a:t>
              </a: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rekurzivna spremenljivka: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koren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robni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pogoj: koren je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null 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ko koren null vrnemo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0</a:t>
              </a: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splošni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pogoj: 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152" y="2737471"/>
              <a:ext cx="1218903" cy="141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166811" y="3025370"/>
            <a:ext cx="1915447" cy="784830"/>
            <a:chOff x="212328" y="2940526"/>
            <a:chExt cx="1920528" cy="784830"/>
          </a:xfrm>
        </p:grpSpPr>
        <p:sp>
          <p:nvSpPr>
            <p:cNvPr id="23" name="PoljeZBesedilom 2"/>
            <p:cNvSpPr txBox="1"/>
            <p:nvPr/>
          </p:nvSpPr>
          <p:spPr>
            <a:xfrm>
              <a:off x="212328" y="2940526"/>
              <a:ext cx="1920528" cy="784830"/>
            </a:xfrm>
            <a:prstGeom prst="rect">
              <a:avLst/>
            </a:prstGeom>
            <a:solidFill>
              <a:srgbClr val="CCCCFF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chemeClr val="accent1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PRIMER:  izračun izraza</a:t>
              </a: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vzamemo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binarno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izrazno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drevo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rekurzivna spremenljivka: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koren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robni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pogoj: list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število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vrnemo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32" y="3516920"/>
              <a:ext cx="1456070" cy="135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PoljeZBesedilom 2"/>
          <p:cNvSpPr txBox="1"/>
          <p:nvPr/>
        </p:nvSpPr>
        <p:spPr>
          <a:xfrm>
            <a:off x="2210548" y="2859003"/>
            <a:ext cx="2226564" cy="677108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1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PRIMER:  Hanojski stolpi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diske postavimo iz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palico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rekurzivna spremenljivka: število diskov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robni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primer: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diskov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splošni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najprej vse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potem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3" b="50000"/>
          <a:stretch/>
        </p:blipFill>
        <p:spPr bwMode="auto">
          <a:xfrm>
            <a:off x="2152338" y="3594176"/>
            <a:ext cx="2329226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62" y="3034287"/>
            <a:ext cx="2246706" cy="167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PoljeZBesedilom 2"/>
          <p:cNvSpPr txBox="1"/>
          <p:nvPr/>
        </p:nvSpPr>
        <p:spPr>
          <a:xfrm>
            <a:off x="233080" y="4499992"/>
            <a:ext cx="1179696" cy="338554"/>
          </a:xfrm>
          <a:prstGeom prst="rect">
            <a:avLst/>
          </a:prstGeom>
          <a:solidFill>
            <a:srgbClr val="FCEAF9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dodajamo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vrh 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brišemo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vrha</a:t>
            </a: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2" y="4878204"/>
            <a:ext cx="1985526" cy="61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ight Brace 24"/>
          <p:cNvSpPr/>
          <p:nvPr/>
        </p:nvSpPr>
        <p:spPr>
          <a:xfrm>
            <a:off x="2182420" y="4526316"/>
            <a:ext cx="138332" cy="908165"/>
          </a:xfrm>
          <a:prstGeom prst="rightBrace">
            <a:avLst>
              <a:gd name="adj1" fmla="val 0"/>
              <a:gd name="adj2" fmla="val 44573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43" name="PoljeZBesedilom 2"/>
          <p:cNvSpPr txBox="1"/>
          <p:nvPr/>
        </p:nvSpPr>
        <p:spPr>
          <a:xfrm>
            <a:off x="2342084" y="4499992"/>
            <a:ext cx="2076114" cy="769441"/>
          </a:xfrm>
          <a:prstGeom prst="rect">
            <a:avLst/>
          </a:prstGeom>
          <a:solidFill>
            <a:srgbClr val="FCD4EB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Kaj ima to z rekurzijo dude?</a:t>
            </a:r>
          </a:p>
          <a:p>
            <a:pPr>
              <a:buSzPct val="130000"/>
            </a:pPr>
            <a:endParaRPr lang="sl-SI" sz="2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pomnilniško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rekurzija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bolj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zahtevna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shranjujemo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skladu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potrebna velikost sklada je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globina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rekurzivna koda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krajša</a:t>
            </a:r>
          </a:p>
        </p:txBody>
      </p:sp>
      <p:sp>
        <p:nvSpPr>
          <p:cNvPr id="44" name="PoljeZBesedilom 2"/>
          <p:cNvSpPr txBox="1"/>
          <p:nvPr/>
        </p:nvSpPr>
        <p:spPr>
          <a:xfrm>
            <a:off x="236559" y="5554851"/>
            <a:ext cx="172660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repno rekurzijo lahko zamenjamo z iterativno zanko !</a:t>
            </a:r>
          </a:p>
        </p:txBody>
      </p:sp>
      <p:sp>
        <p:nvSpPr>
          <p:cNvPr id="45" name="PoljeZBesedilom 2"/>
          <p:cNvSpPr txBox="1"/>
          <p:nvPr/>
        </p:nvSpPr>
        <p:spPr>
          <a:xfrm>
            <a:off x="4562039" y="5815600"/>
            <a:ext cx="18846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rekurzijo lahko spremenimo v iteracijo s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skladom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953970" y="5661646"/>
            <a:ext cx="256578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oljeZBesedilom 2"/>
          <p:cNvSpPr txBox="1"/>
          <p:nvPr/>
        </p:nvSpPr>
        <p:spPr>
          <a:xfrm>
            <a:off x="2342084" y="5416780"/>
            <a:ext cx="2095028" cy="738664"/>
          </a:xfrm>
          <a:prstGeom prst="rect">
            <a:avLst/>
          </a:prstGeom>
          <a:solidFill>
            <a:srgbClr val="E4D0F8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1E092D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REPNA REKURZIJA: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rekurzija se pojavi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koncu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metode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se izvajanje rekurzije konča se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tudi izvajanje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procedure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iteracija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samo cela od začetka 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19"/>
          <a:stretch/>
        </p:blipFill>
        <p:spPr bwMode="auto">
          <a:xfrm>
            <a:off x="195895" y="5988124"/>
            <a:ext cx="2124858" cy="83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PoljeZBesedilom 2"/>
          <p:cNvSpPr txBox="1"/>
          <p:nvPr/>
        </p:nvSpPr>
        <p:spPr>
          <a:xfrm>
            <a:off x="690880" y="6616518"/>
            <a:ext cx="1134888" cy="307777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prevedba repne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iteracijo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452292" y="2961309"/>
            <a:ext cx="302757" cy="7297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8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684586" y="3871401"/>
            <a:ext cx="2733612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PoljeZBesedilom 2"/>
          <p:cNvSpPr txBox="1"/>
          <p:nvPr/>
        </p:nvSpPr>
        <p:spPr>
          <a:xfrm>
            <a:off x="2554428" y="6244087"/>
            <a:ext cx="1651425" cy="415498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sklad in general spravimo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argumente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,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lokalne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spremenljivke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nadaljevanje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0" name="PoljeZBesedilom 2"/>
          <p:cNvSpPr txBox="1"/>
          <p:nvPr/>
        </p:nvSpPr>
        <p:spPr>
          <a:xfrm>
            <a:off x="4603670" y="4823157"/>
            <a:ext cx="1777658" cy="892552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1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PRIMER:  premutacije n 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rekurzivna spremenljivka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število postavim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konec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permutiramo ostalih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–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robni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pogoj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sklad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spravimo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lokalno spremenljivko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adress</a:t>
            </a:r>
          </a:p>
        </p:txBody>
      </p:sp>
      <p:sp>
        <p:nvSpPr>
          <p:cNvPr id="62" name="PoljeZBesedilom 2"/>
          <p:cNvSpPr txBox="1"/>
          <p:nvPr/>
        </p:nvSpPr>
        <p:spPr>
          <a:xfrm>
            <a:off x="4293096" y="6246930"/>
            <a:ext cx="2239767" cy="307777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počnemo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lahko algoritem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optimiziramo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boljše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kot prevajalnik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3" name="Picture 13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1"/>
          <a:stretch/>
        </p:blipFill>
        <p:spPr bwMode="auto">
          <a:xfrm>
            <a:off x="207735" y="6948264"/>
            <a:ext cx="2124858" cy="1422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PoljeZBesedilom 2"/>
          <p:cNvSpPr txBox="1"/>
          <p:nvPr/>
        </p:nvSpPr>
        <p:spPr>
          <a:xfrm>
            <a:off x="1012897" y="7991852"/>
            <a:ext cx="830902" cy="415498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 po navadi naredijo boljši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prevajalniki</a:t>
            </a:r>
          </a:p>
        </p:txBody>
      </p:sp>
      <p:sp>
        <p:nvSpPr>
          <p:cNvPr id="64" name="PoljeZBesedilom 29"/>
          <p:cNvSpPr txBox="1"/>
          <p:nvPr/>
        </p:nvSpPr>
        <p:spPr>
          <a:xfrm>
            <a:off x="2420888" y="6853710"/>
            <a:ext cx="4411009" cy="307777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latin typeface="Cascadia Mono SemiBold" pitchFamily="49" charset="0"/>
                <a:cs typeface="Cascadia Mono SemiBold" pitchFamily="49" charset="0"/>
              </a:rPr>
              <a:t>ČASOVNA KOMPLEKSNOST</a:t>
            </a:r>
            <a:endParaRPr lang="sl-SI" sz="1400" dirty="0">
              <a:latin typeface="Cascadia Mono SemiBold" pitchFamily="49" charset="0"/>
              <a:cs typeface="Cascadia Mono SemiBold" pitchFamily="49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444616" y="7260767"/>
            <a:ext cx="0" cy="64474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PoljeZBesedilom 2"/>
          <p:cNvSpPr txBox="1"/>
          <p:nvPr/>
        </p:nvSpPr>
        <p:spPr>
          <a:xfrm>
            <a:off x="2600362" y="7275360"/>
            <a:ext cx="2095028" cy="615553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OSNOVNI POJMI: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asimptotična zgornja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meja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el-G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Ο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spodnja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meja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el-G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Ω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stroga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meja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el-G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θ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1983939" y="7991852"/>
            <a:ext cx="2711451" cy="461665"/>
            <a:chOff x="2022017" y="7991852"/>
            <a:chExt cx="2711451" cy="4616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3" name="PoljeZBesedilom 2"/>
            <p:cNvSpPr txBox="1"/>
            <p:nvPr/>
          </p:nvSpPr>
          <p:spPr>
            <a:xfrm>
              <a:off x="2022017" y="7991852"/>
              <a:ext cx="2711451" cy="461665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zgornja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meja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časovne kompleksnosti:</a:t>
              </a:r>
            </a:p>
            <a:p>
              <a:pPr>
                <a:buSzPct val="110000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806" y="8180437"/>
              <a:ext cx="2611584" cy="21814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5" name="PoljeZBesedilom 2"/>
          <p:cNvSpPr txBox="1"/>
          <p:nvPr/>
        </p:nvSpPr>
        <p:spPr>
          <a:xfrm>
            <a:off x="188641" y="8559750"/>
            <a:ext cx="3252901" cy="307777"/>
          </a:xfrm>
          <a:prstGeom prst="rect">
            <a:avLst/>
          </a:prstGeom>
          <a:solidFill>
            <a:srgbClr val="FDFFEB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dovolj velikem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kompleksnost našega </a:t>
            </a: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navzgor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omejena s funkcijo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poljubna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konstanta </a:t>
            </a: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52" y="7229215"/>
            <a:ext cx="1805705" cy="176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08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803" y="7092440"/>
            <a:ext cx="2360965" cy="106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78" y="7884368"/>
            <a:ext cx="2902343" cy="93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82" y="5847620"/>
            <a:ext cx="3528392" cy="124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13" y="3635896"/>
            <a:ext cx="2812615" cy="134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515" y="3750954"/>
            <a:ext cx="2448273" cy="88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2" y="650771"/>
            <a:ext cx="3104852" cy="135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260648" y="256420"/>
            <a:ext cx="216024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3.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problematičnega vozlišča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njegov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brat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potem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zato najprej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rotiramo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brata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dobimo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brata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nadaljujemo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" name="PoljeZBesedilom 2"/>
          <p:cNvSpPr txBox="1"/>
          <p:nvPr/>
        </p:nvSpPr>
        <p:spPr>
          <a:xfrm>
            <a:off x="2564904" y="256422"/>
            <a:ext cx="403244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če je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brat C črn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sta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nečaka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črna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pobarvamo </a:t>
            </a:r>
            <a:r>
              <a:rPr lang="sl-SI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brata</a:t>
            </a:r>
            <a:r>
              <a:rPr lang="sl-SI" sz="7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rdeče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rekurzivno ponovimo celoten postopek z novim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78" y="565112"/>
            <a:ext cx="3312368" cy="116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260648" y="1835696"/>
            <a:ext cx="165618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5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 Če 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brat D črn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je zunanji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nečak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črn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rotiramo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brata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notranjega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nečaka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zamenjamo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njuni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barvi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nadaljujemo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6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0" y="2338839"/>
            <a:ext cx="3452310" cy="100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oljeZBesedilom 2"/>
          <p:cNvSpPr txBox="1"/>
          <p:nvPr/>
        </p:nvSpPr>
        <p:spPr>
          <a:xfrm>
            <a:off x="3501008" y="1889557"/>
            <a:ext cx="2727920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6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 Če 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brat C črn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je </a:t>
            </a:r>
            <a:r>
              <a:rPr lang="sl-SI" sz="7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zunanji nečak rdeč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izvedemo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enojno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rotacijo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med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očetom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bratom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končamo,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ker se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črna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višina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problematičnega poddrevesa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povečala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za ena.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470" y="2345964"/>
            <a:ext cx="3138891" cy="1007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oljeZBesedilom 2"/>
          <p:cNvSpPr txBox="1"/>
          <p:nvPr/>
        </p:nvSpPr>
        <p:spPr>
          <a:xfrm>
            <a:off x="188640" y="3420452"/>
            <a:ext cx="6480720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188640" y="3707904"/>
            <a:ext cx="1512168" cy="20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1. DODAJANJE ELEMENTA 20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3907959"/>
            <a:ext cx="2425452" cy="135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9687"/>
          <a:stretch/>
        </p:blipFill>
        <p:spPr bwMode="auto">
          <a:xfrm>
            <a:off x="1768514" y="3635896"/>
            <a:ext cx="2812615" cy="54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2132856" y="4309585"/>
            <a:ext cx="720080" cy="1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5" t="57335" r="1" b="21261"/>
          <a:stretch/>
        </p:blipFill>
        <p:spPr bwMode="auto">
          <a:xfrm>
            <a:off x="4286250" y="4405426"/>
            <a:ext cx="294877" cy="28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4035052" y="3910668"/>
            <a:ext cx="726926" cy="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jeZBesedilom 2"/>
          <p:cNvSpPr txBox="1"/>
          <p:nvPr/>
        </p:nvSpPr>
        <p:spPr>
          <a:xfrm>
            <a:off x="192088" y="5364088"/>
            <a:ext cx="2144699" cy="20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BRISANJE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ELEMENTOV 34, 20, 30,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26, 19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9" name="PoljeZBesedilom 2"/>
          <p:cNvSpPr txBox="1"/>
          <p:nvPr/>
        </p:nvSpPr>
        <p:spPr>
          <a:xfrm>
            <a:off x="4745880" y="4425169"/>
            <a:ext cx="927720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končno drevo kjer bomo sedaj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brisali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elemente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76" y="5076056"/>
            <a:ext cx="3093026" cy="117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flipV="1">
            <a:off x="2389076" y="5796139"/>
            <a:ext cx="785744" cy="25113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oljeZBesedilom 2"/>
          <p:cNvSpPr txBox="1"/>
          <p:nvPr/>
        </p:nvSpPr>
        <p:spPr>
          <a:xfrm>
            <a:off x="3007869" y="6369097"/>
            <a:ext cx="92772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tukaj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brišemo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30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0" name="PoljeZBesedilom 2"/>
          <p:cNvSpPr txBox="1"/>
          <p:nvPr/>
        </p:nvSpPr>
        <p:spPr>
          <a:xfrm>
            <a:off x="164716" y="5626215"/>
            <a:ext cx="927720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prva dva samo zbrišemo ker sta itak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rdeče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barve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6047269"/>
            <a:ext cx="2395680" cy="1024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Straight Arrow Connector 33"/>
          <p:cNvCxnSpPr/>
          <p:nvPr/>
        </p:nvCxnSpPr>
        <p:spPr>
          <a:xfrm>
            <a:off x="5549712" y="5670573"/>
            <a:ext cx="327560" cy="485603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085401" y="6652488"/>
            <a:ext cx="0" cy="608333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4" t="79381"/>
          <a:stretch/>
        </p:blipFill>
        <p:spPr bwMode="auto">
          <a:xfrm>
            <a:off x="4729521" y="8629650"/>
            <a:ext cx="1553799" cy="193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7" t="64557"/>
          <a:stretch/>
        </p:blipFill>
        <p:spPr bwMode="auto">
          <a:xfrm>
            <a:off x="5506420" y="7791450"/>
            <a:ext cx="1113032" cy="37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5713493" y="8170138"/>
            <a:ext cx="515435" cy="437258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17" y="7092440"/>
            <a:ext cx="2521537" cy="97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Straight Arrow Connector 55"/>
          <p:cNvCxnSpPr/>
          <p:nvPr/>
        </p:nvCxnSpPr>
        <p:spPr>
          <a:xfrm flipH="1" flipV="1">
            <a:off x="3563721" y="7502746"/>
            <a:ext cx="801383" cy="381622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oljeZBesedilom 2"/>
          <p:cNvSpPr txBox="1"/>
          <p:nvPr/>
        </p:nvSpPr>
        <p:spPr>
          <a:xfrm>
            <a:off x="3668894" y="7106933"/>
            <a:ext cx="92772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tukaj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brišemo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26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0" name="PoljeZBesedilom 2"/>
          <p:cNvSpPr txBox="1"/>
          <p:nvPr/>
        </p:nvSpPr>
        <p:spPr>
          <a:xfrm>
            <a:off x="2816278" y="8718381"/>
            <a:ext cx="1560818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podobno brišemo tudi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19 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757" y="7919669"/>
            <a:ext cx="1404754" cy="100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PoljeZBesedilom 2"/>
          <p:cNvSpPr txBox="1"/>
          <p:nvPr/>
        </p:nvSpPr>
        <p:spPr>
          <a:xfrm>
            <a:off x="2435622" y="4214745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3" name="PoljeZBesedilom 2"/>
          <p:cNvSpPr txBox="1"/>
          <p:nvPr/>
        </p:nvSpPr>
        <p:spPr>
          <a:xfrm>
            <a:off x="4242731" y="3810640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4" name="PoljeZBesedilom 2"/>
          <p:cNvSpPr txBox="1"/>
          <p:nvPr/>
        </p:nvSpPr>
        <p:spPr>
          <a:xfrm>
            <a:off x="2564904" y="5857208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7" name="PoljeZBesedilom 2"/>
          <p:cNvSpPr txBox="1"/>
          <p:nvPr/>
        </p:nvSpPr>
        <p:spPr>
          <a:xfrm>
            <a:off x="5635870" y="5733936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0" name="PoljeZBesedilom 2"/>
          <p:cNvSpPr txBox="1"/>
          <p:nvPr/>
        </p:nvSpPr>
        <p:spPr>
          <a:xfrm>
            <a:off x="4941009" y="6856626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5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2" name="PoljeZBesedilom 2"/>
          <p:cNvSpPr txBox="1"/>
          <p:nvPr/>
        </p:nvSpPr>
        <p:spPr>
          <a:xfrm>
            <a:off x="5880794" y="8253774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6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5" name="PoljeZBesedilom 2"/>
          <p:cNvSpPr txBox="1"/>
          <p:nvPr/>
        </p:nvSpPr>
        <p:spPr>
          <a:xfrm>
            <a:off x="3747519" y="7547069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7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2617540" y="7774569"/>
            <a:ext cx="2" cy="479205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PoljeZBesedilom 2"/>
          <p:cNvSpPr txBox="1"/>
          <p:nvPr/>
        </p:nvSpPr>
        <p:spPr>
          <a:xfrm>
            <a:off x="2401825" y="7866010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8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82" name="PoljeZBesedilom 2"/>
          <p:cNvSpPr txBox="1"/>
          <p:nvPr/>
        </p:nvSpPr>
        <p:spPr>
          <a:xfrm>
            <a:off x="4888417" y="5056311"/>
            <a:ext cx="1728351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1.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pobarvamo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očeta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strica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črno</a:t>
            </a:r>
          </a:p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2.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izvedemo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rotacijo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in zaključimo</a:t>
            </a:r>
          </a:p>
        </p:txBody>
      </p:sp>
      <p:sp>
        <p:nvSpPr>
          <p:cNvPr id="83" name="PoljeZBesedilom 2"/>
          <p:cNvSpPr txBox="1"/>
          <p:nvPr/>
        </p:nvSpPr>
        <p:spPr>
          <a:xfrm>
            <a:off x="5738410" y="4667669"/>
            <a:ext cx="87835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rotacija med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15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26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15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10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84" name="PoljeZBesedilom 2"/>
          <p:cNvSpPr txBox="1"/>
          <p:nvPr/>
        </p:nvSpPr>
        <p:spPr>
          <a:xfrm>
            <a:off x="196997" y="6711395"/>
            <a:ext cx="1514869" cy="8463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odstranimo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34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26</a:t>
            </a:r>
          </a:p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brišemo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črno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30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ima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nečaka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črna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potem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brata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700" b="1" dirty="0" smtClean="0">
                <a:solidFill>
                  <a:srgbClr val="FF804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rdečo</a:t>
            </a:r>
          </a:p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5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koren samo pobarvamo v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črno</a:t>
            </a:r>
          </a:p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6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 26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ima samo enega sina zato samo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zamenjamo </a:t>
            </a:r>
          </a:p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7.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nov </a:t>
            </a:r>
            <a:r>
              <a:rPr lang="sl-SI" sz="700" b="1" dirty="0" smtClean="0">
                <a:solidFill>
                  <a:srgbClr val="FF8047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 koren v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črno</a:t>
            </a:r>
          </a:p>
        </p:txBody>
      </p:sp>
      <p:sp>
        <p:nvSpPr>
          <p:cNvPr id="87" name="PoljeZBesedilom 2"/>
          <p:cNvSpPr txBox="1"/>
          <p:nvPr/>
        </p:nvSpPr>
        <p:spPr>
          <a:xfrm>
            <a:off x="221309" y="7648377"/>
            <a:ext cx="1183506" cy="7386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8.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brišemo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19</a:t>
            </a:r>
          </a:p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9.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rotiramo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brata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očeta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ker je brat </a:t>
            </a:r>
            <a:r>
              <a:rPr lang="sl-SI" sz="700" b="1" dirty="0" smtClean="0">
                <a:solidFill>
                  <a:srgbClr val="5006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</a:t>
            </a:r>
          </a:p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10. brat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700" b="1" dirty="0" smtClean="0">
                <a:solidFill>
                  <a:srgbClr val="5006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rdečo</a:t>
            </a:r>
          </a:p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11. oče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gre sedaj v </a:t>
            </a: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črno 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barvo in zaključimo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oljeZBesedilom 2"/>
          <p:cNvSpPr txBox="1"/>
          <p:nvPr/>
        </p:nvSpPr>
        <p:spPr>
          <a:xfrm>
            <a:off x="231458" y="6409783"/>
            <a:ext cx="6399691" cy="2308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POPOLNOMA PORAVNANA DREVESA : </a:t>
            </a:r>
            <a:r>
              <a:rPr lang="sl-SI" sz="800" dirty="0" smtClean="0">
                <a:solidFill>
                  <a:schemeClr val="accent4">
                    <a:lumMod val="75000"/>
                  </a:schemeClr>
                </a:solidFill>
                <a:latin typeface="Cascadia Mono SemiBold" pitchFamily="49" charset="0"/>
                <a:cs typeface="Cascadia Mono SemiBold" pitchFamily="49" charset="0"/>
              </a:rPr>
              <a:t>vsi listi so na istem nivoju</a:t>
            </a:r>
            <a:endParaRPr lang="sl-SI" sz="700" dirty="0" smtClean="0">
              <a:solidFill>
                <a:schemeClr val="accent4">
                  <a:lumMod val="75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57" y="4225908"/>
            <a:ext cx="1942677" cy="216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188640" y="206872"/>
            <a:ext cx="648072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AVL: 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Adelson Velskii </a:t>
            </a:r>
            <a:r>
              <a:rPr lang="sl-SI" sz="900" dirty="0">
                <a:latin typeface="Cascadia Mono SemiBold" pitchFamily="49" charset="0"/>
                <a:cs typeface="Cascadia Mono SemiBold" pitchFamily="49" charset="0"/>
              </a:rPr>
              <a:t>in 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Landis 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drevo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/>
          <a:stretch/>
        </p:blipFill>
        <p:spPr bwMode="auto">
          <a:xfrm>
            <a:off x="3594844" y="288146"/>
            <a:ext cx="2864172" cy="1295326"/>
          </a:xfrm>
          <a:prstGeom prst="rect">
            <a:avLst/>
          </a:prstGeom>
          <a:solidFill>
            <a:srgbClr val="1A02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PoljeZBesedilom 2"/>
          <p:cNvSpPr txBox="1"/>
          <p:nvPr/>
        </p:nvSpPr>
        <p:spPr>
          <a:xfrm>
            <a:off x="188640" y="527516"/>
            <a:ext cx="3312368" cy="984885"/>
          </a:xfrm>
          <a:prstGeom prst="rect">
            <a:avLst/>
          </a:prstGeom>
          <a:solidFill>
            <a:srgbClr val="D4F4E5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1A02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OBHOD DREVESA:</a:t>
            </a:r>
            <a:endParaRPr lang="sl-SI" sz="900" b="1" dirty="0" smtClean="0">
              <a:solidFill>
                <a:srgbClr val="1A02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delno poravnano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binarno iskalno drevo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višini obeh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razlike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največ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vsako vozlišče 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 operacij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ravnotežni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faktor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vozlišča je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razlika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višin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višina praznega drevesa je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ravnotežni faktor dodamo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vozlišču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2" b="8803"/>
          <a:stretch/>
        </p:blipFill>
        <p:spPr bwMode="auto">
          <a:xfrm>
            <a:off x="5445224" y="1351004"/>
            <a:ext cx="936104" cy="16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88" y="1667119"/>
            <a:ext cx="1741736" cy="39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284984" y="1667119"/>
            <a:ext cx="1512168" cy="738664"/>
            <a:chOff x="1988840" y="2266539"/>
            <a:chExt cx="1512168" cy="73866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PoljeZBesedilom 2"/>
            <p:cNvSpPr txBox="1"/>
            <p:nvPr/>
          </p:nvSpPr>
          <p:spPr>
            <a:xfrm>
              <a:off x="1988840" y="2266539"/>
              <a:ext cx="1512168" cy="738664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število vozlišč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maksimalno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izrojenega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drevesa:</a:t>
              </a: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848" y="2555776"/>
              <a:ext cx="1292465" cy="3846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PoljeZBesedilom 2"/>
          <p:cNvSpPr txBox="1"/>
          <p:nvPr/>
        </p:nvSpPr>
        <p:spPr>
          <a:xfrm>
            <a:off x="188020" y="1667119"/>
            <a:ext cx="2952948" cy="984885"/>
          </a:xfrm>
          <a:prstGeom prst="rect">
            <a:avLst/>
          </a:prstGeom>
          <a:solidFill>
            <a:srgbClr val="FCF3CC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1A02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OPERACIJE:</a:t>
            </a:r>
            <a:endParaRPr lang="sl-SI" sz="900" b="1" dirty="0" smtClean="0">
              <a:solidFill>
                <a:srgbClr val="1A02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kot pri običajnem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dodamo list in preračunamo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ravnotežnostne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faktorje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navzgor, enkrat potrebna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rotacija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nadomestimo element z minimalnim iz desnega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poddrevesa in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preračunamo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ravnotežnostne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faktorje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navzgor in nato potrebne rotacije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9" y="2600491"/>
            <a:ext cx="3024336" cy="175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PoljeZBesedilom 2"/>
          <p:cNvSpPr txBox="1"/>
          <p:nvPr/>
        </p:nvSpPr>
        <p:spPr>
          <a:xfrm>
            <a:off x="566056" y="3412757"/>
            <a:ext cx="1080120" cy="20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DVOJNE ROTACIJE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5" name="PoljeZBesedilom 2"/>
          <p:cNvSpPr txBox="1"/>
          <p:nvPr/>
        </p:nvSpPr>
        <p:spPr>
          <a:xfrm>
            <a:off x="3465004" y="2555776"/>
            <a:ext cx="2664296" cy="661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DODAJANJE ELEMENTA:</a:t>
            </a:r>
            <a:endParaRPr lang="sl-SI" sz="8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dodamo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list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drevesa kot pri navadnem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preverimo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ravnotežni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faktor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vseh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 poti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navzgor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abs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 večja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popravljamo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najslabšem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primeru popravljamo do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171403" y="3217496"/>
            <a:ext cx="0" cy="295289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13276" y="3217496"/>
            <a:ext cx="0" cy="59057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ljeZBesedilom 2"/>
          <p:cNvSpPr txBox="1"/>
          <p:nvPr/>
        </p:nvSpPr>
        <p:spPr>
          <a:xfrm>
            <a:off x="5285940" y="2340977"/>
            <a:ext cx="112875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 popravljamo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0" name="PoljeZBesedilom 2"/>
          <p:cNvSpPr txBox="1"/>
          <p:nvPr/>
        </p:nvSpPr>
        <p:spPr>
          <a:xfrm>
            <a:off x="3599369" y="3313150"/>
            <a:ext cx="149392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1. koren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ima absolutno vrednost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ravnotežnega faktorja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sin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imata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oba faktorja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isti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predznak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2" name="PoljeZBesedilom 2"/>
          <p:cNvSpPr txBox="1"/>
          <p:nvPr/>
        </p:nvSpPr>
        <p:spPr>
          <a:xfrm>
            <a:off x="3908267" y="3923928"/>
            <a:ext cx="263878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2. koren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ima absolutno vrednost ravnotežnega faktorja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sin pa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faktorja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imata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različna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predznaka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5" name="PoljeZBesedilom 2"/>
          <p:cNvSpPr txBox="1"/>
          <p:nvPr/>
        </p:nvSpPr>
        <p:spPr>
          <a:xfrm>
            <a:off x="3465004" y="4031650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0" y="4533236"/>
            <a:ext cx="1800200" cy="187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PoljeZBesedilom 2"/>
          <p:cNvSpPr txBox="1"/>
          <p:nvPr/>
        </p:nvSpPr>
        <p:spPr>
          <a:xfrm>
            <a:off x="342306" y="4644008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76" y="4844063"/>
            <a:ext cx="1324608" cy="99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1664494" y="5076056"/>
            <a:ext cx="50343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oljeZBesedilom 2"/>
          <p:cNvSpPr txBox="1"/>
          <p:nvPr/>
        </p:nvSpPr>
        <p:spPr>
          <a:xfrm>
            <a:off x="1772816" y="5718359"/>
            <a:ext cx="503436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enojna rotacija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88" y="4451164"/>
            <a:ext cx="1908466" cy="98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>
            <a:off x="4578131" y="4633050"/>
            <a:ext cx="867093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jeZBesedilom 2"/>
          <p:cNvSpPr txBox="1"/>
          <p:nvPr/>
        </p:nvSpPr>
        <p:spPr>
          <a:xfrm>
            <a:off x="4572773" y="4351137"/>
            <a:ext cx="848828" cy="200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dvojna rotacija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6" name="PoljeZBesedilom 2"/>
          <p:cNvSpPr txBox="1"/>
          <p:nvPr/>
        </p:nvSpPr>
        <p:spPr>
          <a:xfrm>
            <a:off x="4949534" y="5497684"/>
            <a:ext cx="1657596" cy="877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BRISANJE ELEMENTA:</a:t>
            </a:r>
            <a:endParaRPr lang="sl-SI" sz="8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dodamo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list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drevesa kot pri navadnem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enako velja kot pri vstavljanju moremo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popravljat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primera sta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analogna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možen je tudi faktor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</a:p>
        </p:txBody>
      </p:sp>
      <p:sp>
        <p:nvSpPr>
          <p:cNvPr id="38" name="PoljeZBesedilom 2"/>
          <p:cNvSpPr txBox="1"/>
          <p:nvPr/>
        </p:nvSpPr>
        <p:spPr>
          <a:xfrm>
            <a:off x="2917345" y="6771306"/>
            <a:ext cx="3689785" cy="2308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B drevesa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9" name="PoljeZBesedilom 2"/>
          <p:cNvSpPr txBox="1"/>
          <p:nvPr/>
        </p:nvSpPr>
        <p:spPr>
          <a:xfrm>
            <a:off x="246439" y="6682708"/>
            <a:ext cx="2580241" cy="1215717"/>
          </a:xfrm>
          <a:prstGeom prst="rect">
            <a:avLst/>
          </a:prstGeom>
          <a:solidFill>
            <a:srgbClr val="FFD03B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92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2 3 DREVESA: </a:t>
            </a:r>
            <a:endParaRPr lang="sl-SI" sz="800" b="1" dirty="0" smtClean="0">
              <a:solidFill>
                <a:srgbClr val="926C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sinove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1. možnost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elementi se nahajajo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listih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je ključ v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notranjem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vozlišču enak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najmanjšemu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ključu v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desnem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2. možnost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listi so prazni in so elementi v notranjih vozliščih,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posplošitev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 operacij je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0" name="PoljeZBesedilom 2"/>
          <p:cNvSpPr txBox="1"/>
          <p:nvPr/>
        </p:nvSpPr>
        <p:spPr>
          <a:xfrm>
            <a:off x="1744411" y="6773121"/>
            <a:ext cx="73618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again fucking random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2" name="PoljeZBesedilom 2"/>
          <p:cNvSpPr txBox="1"/>
          <p:nvPr/>
        </p:nvSpPr>
        <p:spPr>
          <a:xfrm>
            <a:off x="271158" y="7987022"/>
            <a:ext cx="2555523" cy="954107"/>
          </a:xfrm>
          <a:prstGeom prst="rect">
            <a:avLst/>
          </a:prstGeom>
          <a:solidFill>
            <a:srgbClr val="E6DEFA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notranje vozlišče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reda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ima 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navzgor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zaokrožene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polovice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sinov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kot ima sinov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izjema: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 drevesa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lahko 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sinov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elementi so shranjeni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notranjih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vozliščih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listi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prazna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poddrevesa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posplošitev binarnih iskalnih dreves</a:t>
            </a:r>
          </a:p>
        </p:txBody>
      </p:sp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638" y="7135329"/>
            <a:ext cx="3972284" cy="1632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07" y="7139943"/>
            <a:ext cx="1095317" cy="39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PoljeZBesedilom 2"/>
          <p:cNvSpPr txBox="1"/>
          <p:nvPr/>
        </p:nvSpPr>
        <p:spPr>
          <a:xfrm>
            <a:off x="5749288" y="7127666"/>
            <a:ext cx="797768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 so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garantirano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700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oljeZBesedilom 2"/>
          <p:cNvSpPr txBox="1"/>
          <p:nvPr/>
        </p:nvSpPr>
        <p:spPr>
          <a:xfrm>
            <a:off x="3342684" y="5606806"/>
            <a:ext cx="3319409" cy="723275"/>
          </a:xfrm>
          <a:prstGeom prst="rect">
            <a:avLst/>
          </a:prstGeom>
          <a:solidFill>
            <a:srgbClr val="E4D0F8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1E092D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KOPICA:</a:t>
            </a: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binarno drevo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levo poravnano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elementi na najnižjem nivoju lahko manjkajo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samo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strani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delno urejeno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 korenu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najmanjši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 tega poddrevesa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80" y="5076055"/>
            <a:ext cx="1532502" cy="73787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242640" y="242938"/>
            <a:ext cx="1458168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Kje se uporablja B drevo?</a:t>
            </a:r>
            <a:endParaRPr lang="sl-SI" sz="8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 glavnega pomnilnika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dovolj za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baze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uporabimo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zunanji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počasne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povezave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minimiziramo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dostopov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zunanjega pomnilnika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86"/>
          <a:stretch/>
        </p:blipFill>
        <p:spPr bwMode="auto">
          <a:xfrm>
            <a:off x="1708622" y="531418"/>
            <a:ext cx="2738835" cy="54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2"/>
          <p:cNvSpPr txBox="1"/>
          <p:nvPr/>
        </p:nvSpPr>
        <p:spPr>
          <a:xfrm>
            <a:off x="1772815" y="242938"/>
            <a:ext cx="2516479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000" spc="300" dirty="0" smtClean="0">
                <a:latin typeface="Tw Cen MT Condensed" pitchFamily="34" charset="-18"/>
                <a:cs typeface="Cascadia Mono SemiBold" pitchFamily="49" charset="0"/>
              </a:rPr>
              <a:t>OPERACAIJE IN IMPLEMENTACIJA</a:t>
            </a:r>
            <a:endParaRPr lang="sl-SI" sz="900" spc="300" dirty="0" smtClean="0">
              <a:solidFill>
                <a:srgbClr val="994A09"/>
              </a:solidFill>
              <a:latin typeface="Tw Cen MT Condensed" pitchFamily="34" charset="-18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5325938" y="1086195"/>
            <a:ext cx="1296144" cy="754053"/>
          </a:xfrm>
          <a:prstGeom prst="rect">
            <a:avLst/>
          </a:prstGeom>
          <a:solidFill>
            <a:srgbClr val="EFC5F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1. ISKANJE: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2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posplošitev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 bodisi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najdemo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pa ustrezno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poddrevo</a:t>
            </a:r>
          </a:p>
        </p:txBody>
      </p:sp>
      <p:sp>
        <p:nvSpPr>
          <p:cNvPr id="6" name="PoljeZBesedilom 2"/>
          <p:cNvSpPr txBox="1"/>
          <p:nvPr/>
        </p:nvSpPr>
        <p:spPr>
          <a:xfrm>
            <a:off x="4463206" y="228006"/>
            <a:ext cx="2062138" cy="754053"/>
          </a:xfrm>
          <a:prstGeom prst="rect">
            <a:avLst/>
          </a:prstGeom>
          <a:solidFill>
            <a:srgbClr val="EFC5F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2. DODAJANJE: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2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dovolj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prostora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se list razbije na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dva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lista z ustreznim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ključem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ki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ga rekurzivno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dodamo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očetu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1844824" y="1174557"/>
            <a:ext cx="3384377" cy="877163"/>
          </a:xfrm>
          <a:prstGeom prst="rect">
            <a:avLst/>
          </a:prstGeom>
          <a:solidFill>
            <a:srgbClr val="EFC5F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3. BRISANJE: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2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lement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 nadomestimo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maksimalnim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desnega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minimalnim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levega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vedno izbrisan v listu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premalo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elementov v listu, ga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združimo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 bratom in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ustreznim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ključem, ki ga rekurzivno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zbrišemo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pri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očetu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8" name="PoljeZBesedilom 2"/>
          <p:cNvSpPr txBox="1"/>
          <p:nvPr/>
        </p:nvSpPr>
        <p:spPr>
          <a:xfrm>
            <a:off x="242814" y="1525598"/>
            <a:ext cx="953938" cy="215444"/>
          </a:xfrm>
          <a:prstGeom prst="rect">
            <a:avLst/>
          </a:prstGeom>
          <a:solidFill>
            <a:srgbClr val="E6DEF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spc="300" dirty="0" smtClean="0">
                <a:latin typeface="Tw Cen MT Condensed" pitchFamily="34" charset="-18"/>
                <a:cs typeface="Cascadia Mono SemiBold" pitchFamily="49" charset="0"/>
              </a:rPr>
              <a:t>1. ISKANJE</a:t>
            </a:r>
            <a:endParaRPr lang="sl-SI" sz="700" spc="300" dirty="0" smtClean="0">
              <a:solidFill>
                <a:srgbClr val="994A09"/>
              </a:solidFill>
              <a:latin typeface="Tw Cen MT Condensed" pitchFamily="34" charset="-18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9" name="PoljeZBesedilom 2"/>
          <p:cNvSpPr txBox="1"/>
          <p:nvPr/>
        </p:nvSpPr>
        <p:spPr>
          <a:xfrm>
            <a:off x="242814" y="1853618"/>
            <a:ext cx="1458168" cy="1400383"/>
          </a:xfrm>
          <a:prstGeom prst="rect">
            <a:avLst/>
          </a:prstGeom>
          <a:solidFill>
            <a:srgbClr val="FADEF8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začnemo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primerjamo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ga najdemo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zaključimo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naletimo na element ki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potem nadaljujemo iskanje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 istim indeksom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 zahtevnost iskanja 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 log 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ključev ogromno potem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bisekcija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 m ∙ log 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</p:txBody>
      </p:sp>
      <p:sp>
        <p:nvSpPr>
          <p:cNvPr id="10" name="PoljeZBesedilom 2"/>
          <p:cNvSpPr txBox="1"/>
          <p:nvPr/>
        </p:nvSpPr>
        <p:spPr>
          <a:xfrm>
            <a:off x="4750920" y="1929616"/>
            <a:ext cx="1202328" cy="215444"/>
          </a:xfrm>
          <a:prstGeom prst="rect">
            <a:avLst/>
          </a:prstGeom>
          <a:solidFill>
            <a:srgbClr val="E6DEF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spc="300" dirty="0" smtClean="0">
                <a:latin typeface="Tw Cen MT Condensed" pitchFamily="34" charset="-18"/>
                <a:cs typeface="Cascadia Mono SemiBold" pitchFamily="49" charset="0"/>
              </a:rPr>
              <a:t>2. DODAJANJE</a:t>
            </a:r>
            <a:endParaRPr lang="sl-SI" sz="700" spc="300" dirty="0" smtClean="0">
              <a:solidFill>
                <a:srgbClr val="994A09"/>
              </a:solidFill>
              <a:latin typeface="Tw Cen MT Condensed" pitchFamily="34" charset="-18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39" y="2169964"/>
            <a:ext cx="2636267" cy="109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oljeZBesedilom 2"/>
          <p:cNvSpPr txBox="1"/>
          <p:nvPr/>
        </p:nvSpPr>
        <p:spPr>
          <a:xfrm>
            <a:off x="4596854" y="2267744"/>
            <a:ext cx="2025228" cy="969496"/>
          </a:xfrm>
          <a:prstGeom prst="rect">
            <a:avLst/>
          </a:prstGeom>
          <a:solidFill>
            <a:srgbClr val="FADEF8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pravo vozlišče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vsebuje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manj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kot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-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elementov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dodamo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končamo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ni prostora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razbijemo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sredinski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navzgor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zaokrožen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/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sredinskega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sredinskega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desno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sredinskega rekurzivno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očetu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prejšnjega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4" name="PoljeZBesedilom 2"/>
          <p:cNvSpPr txBox="1"/>
          <p:nvPr/>
        </p:nvSpPr>
        <p:spPr>
          <a:xfrm>
            <a:off x="242640" y="3386465"/>
            <a:ext cx="3546226" cy="754053"/>
          </a:xfrm>
          <a:prstGeom prst="rect">
            <a:avLst/>
          </a:prstGeom>
          <a:solidFill>
            <a:srgbClr val="FADEF8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brišemo 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element iz vozlišča na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zadnjem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nivoju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element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zadnjem nivoju ga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nadomestimo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 </a:t>
            </a:r>
            <a:r>
              <a:rPr lang="pt-BR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največjim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elementom ustreznega </a:t>
            </a:r>
            <a:r>
              <a:rPr lang="pt-BR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levega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t-BR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tega dejansko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izbrišemo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število elementov ne pade pod dovoljeno zaključim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pade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/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navzgor –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 popravljamo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postopek rekurzivno ponavljamo pri očetu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2708920" y="3318530"/>
            <a:ext cx="1202328" cy="215444"/>
          </a:xfrm>
          <a:prstGeom prst="rect">
            <a:avLst/>
          </a:prstGeom>
          <a:solidFill>
            <a:srgbClr val="E6DEF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spc="300" dirty="0">
                <a:latin typeface="Tw Cen MT Condensed" pitchFamily="34" charset="-18"/>
                <a:cs typeface="Cascadia Mono SemiBold" pitchFamily="49" charset="0"/>
              </a:rPr>
              <a:t>3</a:t>
            </a:r>
            <a:r>
              <a:rPr lang="sl-SI" sz="800" spc="300" dirty="0" smtClean="0">
                <a:latin typeface="Tw Cen MT Condensed" pitchFamily="34" charset="-18"/>
                <a:cs typeface="Cascadia Mono SemiBold" pitchFamily="49" charset="0"/>
              </a:rPr>
              <a:t>. BRISANJE</a:t>
            </a:r>
            <a:endParaRPr lang="sl-SI" sz="700" spc="300" dirty="0" smtClean="0">
              <a:solidFill>
                <a:srgbClr val="994A09"/>
              </a:solidFill>
              <a:latin typeface="Tw Cen MT Condensed" pitchFamily="34" charset="-18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80928" y="3923928"/>
            <a:ext cx="117406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jeZBesedilom 2"/>
          <p:cNvSpPr txBox="1"/>
          <p:nvPr/>
        </p:nvSpPr>
        <p:spPr>
          <a:xfrm>
            <a:off x="4036107" y="3326697"/>
            <a:ext cx="1193094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eden izmed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bratov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vsebuje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dovolj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elementov od brata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vzame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enega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elementov skupaj z ustreznimi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zamenjavo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ustreznega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elementa pri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očetu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17926" y="3534446"/>
            <a:ext cx="216023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jeZBesedilom 2"/>
          <p:cNvSpPr txBox="1"/>
          <p:nvPr/>
        </p:nvSpPr>
        <p:spPr>
          <a:xfrm>
            <a:off x="5494275" y="3326697"/>
            <a:ext cx="1193094" cy="415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eden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nobeden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izmed bratov dovolj elementov jih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združimo</a:t>
            </a:r>
          </a:p>
        </p:txBody>
      </p:sp>
      <p:sp>
        <p:nvSpPr>
          <p:cNvPr id="23" name="PoljeZBesedilom 29"/>
          <p:cNvSpPr txBox="1"/>
          <p:nvPr/>
        </p:nvSpPr>
        <p:spPr>
          <a:xfrm>
            <a:off x="242814" y="4355976"/>
            <a:ext cx="6379268" cy="261610"/>
          </a:xfrm>
          <a:prstGeom prst="rect">
            <a:avLst/>
          </a:prstGeom>
          <a:solidFill>
            <a:srgbClr val="FAF6A2"/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PRIORITETNA VRSTA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24" name="PoljeZBesedilom 2"/>
          <p:cNvSpPr txBox="1"/>
          <p:nvPr/>
        </p:nvSpPr>
        <p:spPr>
          <a:xfrm>
            <a:off x="266179" y="4703746"/>
            <a:ext cx="1771936" cy="969496"/>
          </a:xfrm>
          <a:prstGeom prst="rect">
            <a:avLst/>
          </a:prstGeom>
          <a:solidFill>
            <a:srgbClr val="FCF3CC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Kaj </a:t>
            </a:r>
            <a:r>
              <a:rPr lang="sl-SI" sz="900" b="1" dirty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je priority queue?</a:t>
            </a:r>
            <a:endParaRPr lang="sl-SI" sz="900" b="1" dirty="0" smtClean="0">
              <a:solidFill>
                <a:schemeClr val="accent6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 element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oznako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prioritete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ki določa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vrstni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red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brisanja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elementov iz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FIFO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nižja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prioriteta pomeni da gre element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vrste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68" y="5703826"/>
            <a:ext cx="2991726" cy="57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05" y="4727694"/>
            <a:ext cx="2947814" cy="86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oljeZBesedilom 2"/>
          <p:cNvSpPr txBox="1"/>
          <p:nvPr/>
        </p:nvSpPr>
        <p:spPr>
          <a:xfrm>
            <a:off x="5107142" y="4703746"/>
            <a:ext cx="1514940" cy="307777"/>
          </a:xfrm>
          <a:prstGeom prst="rect">
            <a:avLst/>
          </a:prstGeom>
          <a:solidFill>
            <a:srgbClr val="FBEFBD"/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operacij z različnimi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implementacijami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684" y="6408862"/>
            <a:ext cx="3132042" cy="238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PoljeZBesedilom 2"/>
          <p:cNvSpPr txBox="1"/>
          <p:nvPr/>
        </p:nvSpPr>
        <p:spPr>
          <a:xfrm>
            <a:off x="3310084" y="6801484"/>
            <a:ext cx="10382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 kopice z poljem</a:t>
            </a: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:</a:t>
            </a:r>
          </a:p>
        </p:txBody>
      </p:sp>
      <p:sp>
        <p:nvSpPr>
          <p:cNvPr id="35" name="PoljeZBesedilom 2"/>
          <p:cNvSpPr txBox="1"/>
          <p:nvPr/>
        </p:nvSpPr>
        <p:spPr>
          <a:xfrm>
            <a:off x="244166" y="6276275"/>
            <a:ext cx="2825787" cy="7694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INSERT:</a:t>
            </a:r>
            <a:endParaRPr lang="sl-SI" sz="8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dodamo na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prvo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prazno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mesto z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leve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pl-PL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zadnjem</a:t>
            </a:r>
            <a:r>
              <a:rPr lang="pl-PL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nivoju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zapolnjen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dodamo isto na enem nivoju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gor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zamenjujemo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očetom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dokler ni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 manjši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pa smo že pri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korenu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990851" y="6588224"/>
            <a:ext cx="319233" cy="21965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oljeZBesedilom 2"/>
          <p:cNvSpPr txBox="1"/>
          <p:nvPr/>
        </p:nvSpPr>
        <p:spPr>
          <a:xfrm>
            <a:off x="242640" y="7102457"/>
            <a:ext cx="2763393" cy="7694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DELETE MIN:</a:t>
            </a:r>
            <a:endParaRPr lang="sl-SI" sz="8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fi-F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najmanjši</a:t>
            </a:r>
            <a:r>
              <a:rPr lang="fi-F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 se nahaja v </a:t>
            </a:r>
            <a:r>
              <a:rPr lang="fi-F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korenu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nadomestimo z najbolj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desnim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zadnjem nivoju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zamenjujemo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ga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manjšim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sinov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dokler 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manjši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obeh sinov ali pa je element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 zahtevnost reda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38" name="Straight Arrow Connector 37"/>
          <p:cNvCxnSpPr>
            <a:stCxn id="30" idx="1"/>
          </p:cNvCxnSpPr>
          <p:nvPr/>
        </p:nvCxnSpPr>
        <p:spPr>
          <a:xfrm flipH="1">
            <a:off x="2708920" y="6986150"/>
            <a:ext cx="601164" cy="39416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oljeZBesedilom 2"/>
          <p:cNvSpPr txBox="1"/>
          <p:nvPr/>
        </p:nvSpPr>
        <p:spPr>
          <a:xfrm>
            <a:off x="242640" y="7956376"/>
            <a:ext cx="2811860" cy="661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IZGRADNJA:</a:t>
            </a:r>
            <a:endParaRPr lang="sl-SI" sz="8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kopico 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elementi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zgradimo v času reda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 log 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krat uporabimo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insert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), če so vsi elementi podani na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začetku in jih poljubno postavimo v kopico, da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poravnana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potem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urejamo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924944" y="7170816"/>
            <a:ext cx="507504" cy="111642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66" y="8701018"/>
            <a:ext cx="2658765" cy="24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PoljeZBesedilom 2"/>
          <p:cNvSpPr txBox="1"/>
          <p:nvPr/>
        </p:nvSpPr>
        <p:spPr>
          <a:xfrm>
            <a:off x="5037877" y="8493269"/>
            <a:ext cx="1653469" cy="415498"/>
          </a:xfrm>
          <a:prstGeom prst="rect">
            <a:avLst/>
          </a:prstGeom>
          <a:solidFill>
            <a:srgbClr val="FBEFBD"/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DECREASEKEY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vsak element hrani kazalec na svoj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položaj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kopici ker potrebujemo direkten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dostop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!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92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96" y="6552117"/>
            <a:ext cx="1137264" cy="43471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4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9"/>
          <p:cNvSpPr txBox="1"/>
          <p:nvPr/>
        </p:nvSpPr>
        <p:spPr>
          <a:xfrm>
            <a:off x="229444" y="202556"/>
            <a:ext cx="6379268" cy="26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DISJUNKTNE MNOŽICE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60648" y="611560"/>
            <a:ext cx="26642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disjunktne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glede na neko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gradimo tako da vsak element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podmnožica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manjše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združujemo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so elementi iz ene in druge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vsak element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kateri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podmnožici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pripada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9"/>
          <a:stretch/>
        </p:blipFill>
        <p:spPr bwMode="auto">
          <a:xfrm>
            <a:off x="2955156" y="590404"/>
            <a:ext cx="3020194" cy="75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" y="1349842"/>
            <a:ext cx="2878088" cy="807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3368353" y="1410544"/>
            <a:ext cx="3240359" cy="1107996"/>
          </a:xfrm>
          <a:prstGeom prst="rect">
            <a:avLst/>
          </a:prstGeom>
          <a:solidFill>
            <a:srgbClr val="EC8088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 Z GOZDOM:</a:t>
            </a:r>
            <a:endParaRPr lang="sl-SI" sz="9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</a:t>
            </a:r>
            <a:r>
              <a:rPr lang="nb-NO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sak </a:t>
            </a:r>
            <a:r>
              <a:rPr lang="nb-NO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element kaže na </a:t>
            </a:r>
            <a:r>
              <a:rPr lang="nb-NO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očeta</a:t>
            </a:r>
            <a:r>
              <a:rPr lang="nb-NO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nb-NO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drevesu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kaže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sam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identificirana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 korenom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iščemo hkrati privežemo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zato da ne pride 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izrojenosti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unija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priveže koren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manjše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koren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množice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92" y="816577"/>
            <a:ext cx="262309" cy="14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669" y="987173"/>
            <a:ext cx="251842" cy="15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jeZBesedilom 29"/>
          <p:cNvSpPr txBox="1"/>
          <p:nvPr/>
        </p:nvSpPr>
        <p:spPr>
          <a:xfrm>
            <a:off x="229444" y="2256930"/>
            <a:ext cx="2983532" cy="2616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GRAFI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1731850" y="2079958"/>
            <a:ext cx="1193094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terminologija in logika behind it bascially iz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DS2</a:t>
            </a:r>
          </a:p>
        </p:txBody>
      </p:sp>
      <p:sp>
        <p:nvSpPr>
          <p:cNvPr id="11" name="PoljeZBesedilom 2"/>
          <p:cNvSpPr txBox="1"/>
          <p:nvPr/>
        </p:nvSpPr>
        <p:spPr>
          <a:xfrm>
            <a:off x="247626" y="2627784"/>
            <a:ext cx="2707530" cy="1600438"/>
          </a:xfrm>
          <a:prstGeom prst="rect">
            <a:avLst/>
          </a:prstGeom>
          <a:solidFill>
            <a:srgbClr val="CBDB7B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TERMINOLOGIJA:</a:t>
            </a:r>
            <a:endParaRPr lang="sl-SI" sz="900" b="1" dirty="0" smtClean="0">
              <a:solidFill>
                <a:srgbClr val="225427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urejen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izstopna stopnja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število povezav ki se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začnejo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vstopna stopnja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število povezav ki se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končajo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tu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poln graf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vsako vozlišče z vsemi in sabo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zaporedje vozlišč od A do B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enostavna pot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ni ciklov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graf brez ciklov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vpeto drevo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podgraf grafa ki je drevo lol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število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število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</a:t>
            </a: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9" y="2668285"/>
            <a:ext cx="2997433" cy="151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oljeZBesedilom 2"/>
          <p:cNvSpPr txBox="1"/>
          <p:nvPr/>
        </p:nvSpPr>
        <p:spPr>
          <a:xfrm>
            <a:off x="260648" y="4355976"/>
            <a:ext cx="2664295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 Z SEZNAMOM SOSEDNOSTI:</a:t>
            </a:r>
            <a:endParaRPr lang="sl-SI" sz="900" b="1" dirty="0" smtClean="0">
              <a:solidFill>
                <a:schemeClr val="accent6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hranimo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seznamu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vozlišče ima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 povezav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njega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kaže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konec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vseh operacij reda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99" y="4226436"/>
            <a:ext cx="3371484" cy="149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PoljeZBesedilom 2"/>
          <p:cNvSpPr txBox="1"/>
          <p:nvPr/>
        </p:nvSpPr>
        <p:spPr>
          <a:xfrm>
            <a:off x="279838" y="5268030"/>
            <a:ext cx="2664295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NEUSMERJENI GRAFI: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usmerjen ampak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neusmerjen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stopnja samo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število povezav 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implementiramo isto samo da je seznam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dvosmeren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dvoje kazalcev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7" name="PoljeZBesedilom 2"/>
          <p:cNvSpPr txBox="1"/>
          <p:nvPr/>
        </p:nvSpPr>
        <p:spPr>
          <a:xfrm>
            <a:off x="1998177" y="2668285"/>
            <a:ext cx="89667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talking about usmerjeni grafi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99" y="5796136"/>
            <a:ext cx="2808312" cy="29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PoljeZBesedilom 2"/>
          <p:cNvSpPr txBox="1"/>
          <p:nvPr/>
        </p:nvSpPr>
        <p:spPr>
          <a:xfrm>
            <a:off x="260648" y="6220668"/>
            <a:ext cx="2738551" cy="2308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kritična pot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0" name="PoljeZBesedilom 2"/>
          <p:cNvSpPr txBox="1"/>
          <p:nvPr/>
        </p:nvSpPr>
        <p:spPr>
          <a:xfrm>
            <a:off x="268353" y="6555233"/>
            <a:ext cx="2707530" cy="1846659"/>
          </a:xfrm>
          <a:prstGeom prst="rect">
            <a:avLst/>
          </a:prstGeom>
          <a:solidFill>
            <a:srgbClr val="E5756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KAKO NAJDEMO KRITIČNO POT:</a:t>
            </a:r>
            <a:endParaRPr lang="sl-SI" sz="9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najdaljša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pot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začetka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konca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painfully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 navadno rekurzijo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 imajo neko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graf pregledujemo 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začetka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koncu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hranimo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pregledana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vozlišča, katerih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naslednikov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še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nismo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pregledali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vsako vozlišče hranimo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hranimo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vstopno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stopnjo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vozlišča ki se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manjša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vsakič ko vozlišče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pregledamo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želimo izpis shranimo še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predhodnika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začetne čase damo na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0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 začnemo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priprava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grafa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+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466979"/>
            <a:ext cx="2358295" cy="36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PoljeZBesedilom 2"/>
          <p:cNvSpPr txBox="1"/>
          <p:nvPr/>
        </p:nvSpPr>
        <p:spPr>
          <a:xfrm>
            <a:off x="2447342" y="8313090"/>
            <a:ext cx="62161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priprava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grafa</a:t>
            </a:r>
          </a:p>
        </p:txBody>
      </p:sp>
      <p:sp>
        <p:nvSpPr>
          <p:cNvPr id="24" name="PoljeZBesedilom 2"/>
          <p:cNvSpPr txBox="1"/>
          <p:nvPr/>
        </p:nvSpPr>
        <p:spPr>
          <a:xfrm>
            <a:off x="3212976" y="6220668"/>
            <a:ext cx="3456384" cy="2308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najkrajša pot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5" name="PoljeZBesedilom 2"/>
          <p:cNvSpPr txBox="1"/>
          <p:nvPr/>
        </p:nvSpPr>
        <p:spPr>
          <a:xfrm>
            <a:off x="3221236" y="6574109"/>
            <a:ext cx="3448124" cy="738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KAKO NAJDEMO NAJKRAJŠO POT:</a:t>
            </a:r>
            <a:endParaRPr lang="sl-SI" sz="900" b="1" dirty="0" smtClean="0">
              <a:solidFill>
                <a:schemeClr val="accent6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spremenimo algoritem z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dinamičnim programiranjem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kritično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zahteva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graf brez ciklov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 zaključno vozlišče</a:t>
            </a:r>
            <a:endParaRPr lang="pl-PL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dobimo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vpeto drevo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najkrajših poti z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algoritmom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Dijkstra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deluje tudi 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cikle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pazit moramo da 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negativnih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cen</a:t>
            </a:r>
          </a:p>
        </p:txBody>
      </p:sp>
      <p:sp>
        <p:nvSpPr>
          <p:cNvPr id="26" name="PoljeZBesedilom 2"/>
          <p:cNvSpPr txBox="1"/>
          <p:nvPr/>
        </p:nvSpPr>
        <p:spPr>
          <a:xfrm>
            <a:off x="3212976" y="7453178"/>
            <a:ext cx="3448124" cy="7232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DIJKSTRA:</a:t>
            </a:r>
            <a:endParaRPr lang="sl-SI" sz="100" dirty="0" smtClean="0">
              <a:solidFill>
                <a:schemeClr val="accent3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vozlišča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listom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požrešni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algoritem: iz množice vozlišč ki še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niso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drevesu izberemo tisto ki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najkrajša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začetka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vozlišče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pregledamo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naslednike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495229" y="8176453"/>
            <a:ext cx="126876" cy="225439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oljeZBesedilom 2"/>
          <p:cNvSpPr txBox="1"/>
          <p:nvPr/>
        </p:nvSpPr>
        <p:spPr>
          <a:xfrm>
            <a:off x="3162623" y="8473250"/>
            <a:ext cx="792087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naslednik v drevesu ga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ignoriramo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397880" y="8176452"/>
            <a:ext cx="0" cy="22544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oljeZBesedilom 2"/>
          <p:cNvSpPr txBox="1"/>
          <p:nvPr/>
        </p:nvSpPr>
        <p:spPr>
          <a:xfrm>
            <a:off x="4077072" y="8473250"/>
            <a:ext cx="978073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v prioritetni vrsti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zmanjšamo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prioriteto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293492" y="8162246"/>
            <a:ext cx="0" cy="31100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jeZBesedilom 2"/>
          <p:cNvSpPr txBox="1"/>
          <p:nvPr/>
        </p:nvSpPr>
        <p:spPr>
          <a:xfrm>
            <a:off x="5182690" y="8580971"/>
            <a:ext cx="110082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ni v prioritetni vrsti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ga dodamo</a:t>
            </a:r>
          </a:p>
        </p:txBody>
      </p:sp>
      <p:sp>
        <p:nvSpPr>
          <p:cNvPr id="36" name="PoljeZBesedilom 2"/>
          <p:cNvSpPr txBox="1"/>
          <p:nvPr/>
        </p:nvSpPr>
        <p:spPr>
          <a:xfrm>
            <a:off x="5661248" y="8013356"/>
            <a:ext cx="1099901" cy="4154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potrebujemo operacijo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zmanjšanje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prioritete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4" y="215628"/>
            <a:ext cx="2504256" cy="153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oljeZBesedilom 2"/>
          <p:cNvSpPr txBox="1"/>
          <p:nvPr/>
        </p:nvSpPr>
        <p:spPr>
          <a:xfrm>
            <a:off x="226790" y="215627"/>
            <a:ext cx="2482130" cy="215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10000"/>
            </a:pPr>
            <a:r>
              <a:rPr lang="sl-SI" sz="800" b="1" spc="300" dirty="0" smtClean="0">
                <a:latin typeface="Agency FB" pitchFamily="34" charset="0"/>
                <a:ea typeface="Malgun Gothic" pitchFamily="34" charset="-127"/>
                <a:cs typeface="Arial" pitchFamily="34" charset="0"/>
              </a:rPr>
              <a:t>DECRESEKEY</a:t>
            </a:r>
            <a:endParaRPr lang="sl-SI" sz="700" b="1" spc="300" dirty="0" smtClean="0">
              <a:latin typeface="Agency FB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2" r="46260" b="91055"/>
          <a:stretch/>
        </p:blipFill>
        <p:spPr bwMode="auto">
          <a:xfrm>
            <a:off x="1988840" y="249687"/>
            <a:ext cx="577850" cy="15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oljeZBesedilom 2"/>
          <p:cNvSpPr txBox="1"/>
          <p:nvPr/>
        </p:nvSpPr>
        <p:spPr>
          <a:xfrm>
            <a:off x="2838450" y="221321"/>
            <a:ext cx="3542878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vozlišče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izbrišemo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 prioritetne vrste torej dvakrat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operacij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INSERT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DELETEMIN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kompleksnost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če vrsta s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kopico najslabše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((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+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ker graf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povezan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velja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≥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−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 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" name="PoljeZBesedilom 2"/>
          <p:cNvSpPr txBox="1"/>
          <p:nvPr/>
        </p:nvSpPr>
        <p:spPr>
          <a:xfrm>
            <a:off x="2838450" y="1043608"/>
            <a:ext cx="3830910" cy="2308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minimalno vpeto drevo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2821930" y="1439972"/>
            <a:ext cx="3448124" cy="846386"/>
          </a:xfrm>
          <a:prstGeom prst="rect">
            <a:avLst/>
          </a:prstGeom>
          <a:solidFill>
            <a:srgbClr val="FAA0A6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PRIMOV ALGORITEM:</a:t>
            </a:r>
            <a:endParaRPr lang="sl-SI" sz="100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požrešni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algoritem: isto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Dijkstra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samo da je graf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neusmerjen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gradimo 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poljubnega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začetnega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ozlišča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izmed množice vozlišč ki še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niso v drevesu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izberemo tisto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najkrajšo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 nekega vozlišča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spet pogledamo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sosede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naredimo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kot pri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Djisktri</a:t>
            </a:r>
          </a:p>
        </p:txBody>
      </p:sp>
      <p:sp>
        <p:nvSpPr>
          <p:cNvPr id="8" name="PoljeZBesedilom 2"/>
          <p:cNvSpPr txBox="1"/>
          <p:nvPr/>
        </p:nvSpPr>
        <p:spPr>
          <a:xfrm>
            <a:off x="320080" y="1863165"/>
            <a:ext cx="2245866" cy="969496"/>
          </a:xfrm>
          <a:prstGeom prst="rect">
            <a:avLst/>
          </a:prstGeom>
          <a:solidFill>
            <a:srgbClr val="FBEFBD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KURSKALOV ALGORITEM:</a:t>
            </a:r>
            <a:endParaRPr lang="sl-SI" sz="100" dirty="0" smtClean="0">
              <a:solidFill>
                <a:schemeClr val="accent6">
                  <a:lumMod val="75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začetku vsako vozlišče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svoje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združujemo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eno tako da ju povežemo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najkrajšo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začetku vse povezave damo v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prioritetno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drevo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disjunktna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vozlišč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930" y="2364681"/>
            <a:ext cx="3262610" cy="221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559260" y="2832661"/>
            <a:ext cx="0" cy="26745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ljeZBesedilom 2"/>
          <p:cNvSpPr txBox="1"/>
          <p:nvPr/>
        </p:nvSpPr>
        <p:spPr>
          <a:xfrm>
            <a:off x="320080" y="3203848"/>
            <a:ext cx="2301912" cy="723275"/>
          </a:xfrm>
          <a:prstGeom prst="rect">
            <a:avLst/>
          </a:prstGeom>
          <a:solidFill>
            <a:srgbClr val="FAF6A2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primerjava</a:t>
            </a:r>
            <a:r>
              <a:rPr lang="sl-SI" sz="900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  <a:endParaRPr lang="sl-SI" sz="100" dirty="0" smtClean="0">
              <a:solidFill>
                <a:schemeClr val="accent6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Primov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algoritem deluje le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povezane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grafe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Kruskalov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 tudi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nepovezane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Primovem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 v prioritetni vrsti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Kruskalovem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</a:t>
            </a:r>
          </a:p>
        </p:txBody>
      </p:sp>
      <p:sp>
        <p:nvSpPr>
          <p:cNvPr id="15" name="PoljeZBesedilom 2"/>
          <p:cNvSpPr txBox="1"/>
          <p:nvPr/>
        </p:nvSpPr>
        <p:spPr>
          <a:xfrm>
            <a:off x="385397" y="4067943"/>
            <a:ext cx="2171278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požrešen algoritem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algoritem pri katerem naredimo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lokalno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optimalno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potezo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vsakem koraku in ne zagotavlja nujno optimalnosti as a whole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6" name="PoljeZBesedilom 2"/>
          <p:cNvSpPr txBox="1"/>
          <p:nvPr/>
        </p:nvSpPr>
        <p:spPr>
          <a:xfrm>
            <a:off x="185056" y="4788024"/>
            <a:ext cx="6407368" cy="230832"/>
          </a:xfrm>
          <a:prstGeom prst="rect">
            <a:avLst/>
          </a:prstGeom>
          <a:solidFill>
            <a:srgbClr val="EE5140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PRIMERI ISKANJA POTI: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" y="5513008"/>
            <a:ext cx="3101586" cy="161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78" y="5479009"/>
            <a:ext cx="646509" cy="189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2515828" y="5717745"/>
            <a:ext cx="193092" cy="14401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07" y="5160912"/>
            <a:ext cx="2971472" cy="171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94" y="5314253"/>
            <a:ext cx="990110" cy="259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266" y="7092280"/>
            <a:ext cx="2894982" cy="162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36" y="6770599"/>
            <a:ext cx="2005082" cy="25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6021288" y="6372200"/>
            <a:ext cx="267403" cy="10483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oljeZBesedilom 2"/>
          <p:cNvSpPr txBox="1"/>
          <p:nvPr/>
        </p:nvSpPr>
        <p:spPr>
          <a:xfrm>
            <a:off x="5792089" y="6696707"/>
            <a:ext cx="7485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spuščam korake vmes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2" y="7518184"/>
            <a:ext cx="3038496" cy="159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38" y="7234135"/>
            <a:ext cx="3075852" cy="28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H="1">
            <a:off x="3561528" y="8316416"/>
            <a:ext cx="77188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jeZBesedilom 2"/>
          <p:cNvSpPr txBox="1"/>
          <p:nvPr/>
        </p:nvSpPr>
        <p:spPr>
          <a:xfrm>
            <a:off x="185056" y="5160912"/>
            <a:ext cx="3203684" cy="230832"/>
          </a:xfrm>
          <a:prstGeom prst="rect">
            <a:avLst/>
          </a:prstGeom>
          <a:solidFill>
            <a:srgbClr val="9BE1AD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1. kritična pot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002" y="1475656"/>
            <a:ext cx="1728192" cy="160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260648" y="251520"/>
            <a:ext cx="6336704" cy="230832"/>
          </a:xfrm>
          <a:prstGeom prst="rect">
            <a:avLst/>
          </a:prstGeom>
          <a:solidFill>
            <a:srgbClr val="FF8C7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>
                <a:latin typeface="Cascadia Mono SemiBold" pitchFamily="49" charset="0"/>
                <a:cs typeface="Cascadia Mono SemiBold" pitchFamily="49" charset="0"/>
              </a:rPr>
              <a:t>2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. najkrajša pot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6" y="539552"/>
            <a:ext cx="1485850" cy="140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16" y="593056"/>
            <a:ext cx="1492615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31" y="514966"/>
            <a:ext cx="1769483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265431" y="750680"/>
            <a:ext cx="315473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002" y="548992"/>
            <a:ext cx="1267472" cy="76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157192" y="1320742"/>
            <a:ext cx="0" cy="44294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60" y="3146038"/>
            <a:ext cx="1728988" cy="100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8"/>
          <a:stretch/>
        </p:blipFill>
        <p:spPr bwMode="auto">
          <a:xfrm>
            <a:off x="3417044" y="2627784"/>
            <a:ext cx="143375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3206110" y="2930008"/>
            <a:ext cx="210934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667" y="2080459"/>
            <a:ext cx="1731316" cy="200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2373936"/>
            <a:ext cx="1041243" cy="78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PoljeZBesedilom 2"/>
          <p:cNvSpPr txBox="1"/>
          <p:nvPr/>
        </p:nvSpPr>
        <p:spPr>
          <a:xfrm>
            <a:off x="301576" y="3280593"/>
            <a:ext cx="1008112" cy="738664"/>
          </a:xfrm>
          <a:prstGeom prst="rect">
            <a:avLst/>
          </a:prstGeom>
          <a:solidFill>
            <a:srgbClr val="FFDDF5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 dodamo v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prioritetno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vrsto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ker je razdalja </a:t>
            </a:r>
          </a:p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30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+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20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daljša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od najkrajše znane razdalje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30</a:t>
            </a:r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147854"/>
            <a:ext cx="1591444" cy="177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548680" y="4019257"/>
            <a:ext cx="0" cy="26471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00" y="4252365"/>
            <a:ext cx="714945" cy="36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PoljeZBesedilom 2"/>
          <p:cNvSpPr txBox="1"/>
          <p:nvPr/>
        </p:nvSpPr>
        <p:spPr>
          <a:xfrm>
            <a:off x="2708920" y="4247346"/>
            <a:ext cx="1841325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dodamo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pr. vrsto, ker je razdalja </a:t>
            </a:r>
          </a:p>
          <a:p>
            <a:pPr>
              <a:buSzPct val="11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50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+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40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daljša od najkrajše znane razdalje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tako rešimo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cikle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9" name="PoljeZBesedilom 2"/>
          <p:cNvSpPr txBox="1"/>
          <p:nvPr/>
        </p:nvSpPr>
        <p:spPr>
          <a:xfrm>
            <a:off x="3214255" y="3881993"/>
            <a:ext cx="1180659" cy="307777"/>
          </a:xfrm>
          <a:prstGeom prst="rect">
            <a:avLst/>
          </a:prstGeom>
          <a:solidFill>
            <a:srgbClr val="9BE1AD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končamo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je prioritetna vrsta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prazna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0" name="PoljeZBesedilom 2"/>
          <p:cNvSpPr txBox="1"/>
          <p:nvPr/>
        </p:nvSpPr>
        <p:spPr>
          <a:xfrm>
            <a:off x="3265431" y="3553350"/>
            <a:ext cx="3391242" cy="230832"/>
          </a:xfrm>
          <a:prstGeom prst="rect">
            <a:avLst/>
          </a:prstGeom>
          <a:solidFill>
            <a:srgbClr val="FF8C7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>
                <a:latin typeface="Cascadia Mono SemiBold" pitchFamily="49" charset="0"/>
                <a:cs typeface="Cascadia Mono SemiBold" pitchFamily="49" charset="0"/>
              </a:rPr>
              <a:t>3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. minimalno vpeto drevo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77" y="3828060"/>
            <a:ext cx="2088232" cy="123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PoljeZBesedilom 2"/>
          <p:cNvSpPr txBox="1"/>
          <p:nvPr/>
        </p:nvSpPr>
        <p:spPr>
          <a:xfrm>
            <a:off x="6114266" y="3888913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29" y="4902770"/>
            <a:ext cx="2088232" cy="1231874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PoljeZBesedilom 2"/>
          <p:cNvSpPr txBox="1"/>
          <p:nvPr/>
        </p:nvSpPr>
        <p:spPr>
          <a:xfrm>
            <a:off x="5696728" y="5176341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303" name="Picture 15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2"/>
          <a:stretch/>
        </p:blipFill>
        <p:spPr bwMode="auto">
          <a:xfrm>
            <a:off x="2022663" y="5704143"/>
            <a:ext cx="143643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350" y="6223679"/>
            <a:ext cx="286592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5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3"/>
          <a:stretch/>
        </p:blipFill>
        <p:spPr bwMode="auto">
          <a:xfrm>
            <a:off x="544674" y="6067033"/>
            <a:ext cx="1512168" cy="122413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oljeZBesedilom 2"/>
          <p:cNvSpPr txBox="1"/>
          <p:nvPr/>
        </p:nvSpPr>
        <p:spPr>
          <a:xfrm>
            <a:off x="2022664" y="4725516"/>
            <a:ext cx="1372512" cy="415498"/>
          </a:xfrm>
          <a:prstGeom prst="rect">
            <a:avLst/>
          </a:prstGeom>
          <a:solidFill>
            <a:srgbClr val="FFDDF5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dodamo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 pr. vrsto, ker je razdalja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50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+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50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daljša od najkrajše znane razdalje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10</a:t>
            </a:r>
          </a:p>
        </p:txBody>
      </p:sp>
      <p:sp>
        <p:nvSpPr>
          <p:cNvPr id="36" name="PoljeZBesedilom 2"/>
          <p:cNvSpPr txBox="1"/>
          <p:nvPr/>
        </p:nvSpPr>
        <p:spPr>
          <a:xfrm>
            <a:off x="2096832" y="5866978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5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9" name="PoljeZBesedilom 2"/>
          <p:cNvSpPr txBox="1"/>
          <p:nvPr/>
        </p:nvSpPr>
        <p:spPr>
          <a:xfrm>
            <a:off x="4876636" y="7109960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7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777" y="7567379"/>
            <a:ext cx="2876549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PoljeZBesedilom 2"/>
          <p:cNvSpPr txBox="1"/>
          <p:nvPr/>
        </p:nvSpPr>
        <p:spPr>
          <a:xfrm>
            <a:off x="4551843" y="8548409"/>
            <a:ext cx="268731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9</a:t>
            </a:r>
            <a:r>
              <a:rPr lang="sl-SI" sz="700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.</a:t>
            </a:r>
            <a:endParaRPr lang="sl-SI" sz="700" b="1" dirty="0" smtClean="0">
              <a:solidFill>
                <a:schemeClr val="bg1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11" y="7446277"/>
            <a:ext cx="3023673" cy="13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PoljeZBesedilom 2"/>
          <p:cNvSpPr txBox="1"/>
          <p:nvPr/>
        </p:nvSpPr>
        <p:spPr>
          <a:xfrm>
            <a:off x="1100997" y="8499521"/>
            <a:ext cx="541398" cy="200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solidFill>
                  <a:schemeClr val="bg1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KONEC</a:t>
            </a:r>
          </a:p>
        </p:txBody>
      </p:sp>
    </p:spTree>
    <p:extLst>
      <p:ext uri="{BB962C8B-B14F-4D97-AF65-F5344CB8AC3E}">
        <p14:creationId xmlns:p14="http://schemas.microsoft.com/office/powerpoint/2010/main" val="317839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9"/>
          <p:cNvSpPr txBox="1"/>
          <p:nvPr/>
        </p:nvSpPr>
        <p:spPr>
          <a:xfrm>
            <a:off x="116632" y="178039"/>
            <a:ext cx="6522926" cy="307777"/>
          </a:xfrm>
          <a:prstGeom prst="rect">
            <a:avLst/>
          </a:prstGeom>
          <a:solidFill>
            <a:srgbClr val="FFD03B"/>
          </a:solidFill>
        </p:spPr>
        <p:txBody>
          <a:bodyPr wrap="square" rtlCol="0">
            <a:spAutoFit/>
          </a:bodyPr>
          <a:lstStyle/>
          <a:p>
            <a:r>
              <a:rPr lang="sl-SI" sz="1400" b="1" dirty="0" smtClean="0">
                <a:latin typeface="Bahnschrift" pitchFamily="34" charset="0"/>
                <a:ea typeface="Malgun Gothic" pitchFamily="34" charset="-127"/>
                <a:cs typeface="Arial" pitchFamily="34" charset="0"/>
              </a:rPr>
              <a:t>REŠEVANJE PROBLEMOV</a:t>
            </a:r>
            <a:endParaRPr lang="sl-SI" sz="1400" b="1" dirty="0"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144475" y="549693"/>
            <a:ext cx="1820206" cy="738664"/>
          </a:xfrm>
          <a:prstGeom prst="rect">
            <a:avLst/>
          </a:prstGeom>
          <a:solidFill>
            <a:srgbClr val="FAF290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latin typeface="Bahnschrift" pitchFamily="34" charset="0"/>
                <a:ea typeface="Malgun Gothic" pitchFamily="34" charset="-127"/>
                <a:cs typeface="Arial" pitchFamily="34" charset="0"/>
              </a:rPr>
              <a:t>1. </a:t>
            </a: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Predpogoji ?</a:t>
            </a:r>
            <a:endParaRPr lang="sl-SI" sz="2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sposobnost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pomnjenja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sposobnost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procesiranja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sposobnost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učenja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naravna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umetna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inteligenca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964681" y="842037"/>
            <a:ext cx="15609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jeZBesedilom 2"/>
          <p:cNvSpPr txBox="1"/>
          <p:nvPr/>
        </p:nvSpPr>
        <p:spPr>
          <a:xfrm>
            <a:off x="2154622" y="549881"/>
            <a:ext cx="1308298" cy="738664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>
                <a:solidFill>
                  <a:srgbClr val="8A69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sl-SI" sz="900" b="1" dirty="0" smtClean="0">
                <a:solidFill>
                  <a:srgbClr val="8A69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ratkoročni spomin:</a:t>
            </a:r>
            <a:endParaRPr lang="sl-SI" sz="200" b="1" dirty="0" smtClean="0">
              <a:solidFill>
                <a:srgbClr val="8A69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hiter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vendar potrebno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obnavljati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omejen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5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7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9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kazalcev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62325" y="835985"/>
            <a:ext cx="15609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jeZBesedilom 2"/>
          <p:cNvSpPr txBox="1"/>
          <p:nvPr/>
        </p:nvSpPr>
        <p:spPr>
          <a:xfrm>
            <a:off x="3744205" y="549693"/>
            <a:ext cx="1308298" cy="1231106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>
                <a:solidFill>
                  <a:srgbClr val="8A69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</a:t>
            </a:r>
            <a:r>
              <a:rPr lang="sl-SI" sz="900" b="1" dirty="0" smtClean="0">
                <a:solidFill>
                  <a:srgbClr val="8A69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olgoročni spomin:</a:t>
            </a:r>
            <a:endParaRPr lang="sl-SI" sz="200" b="1" dirty="0" smtClean="0">
              <a:solidFill>
                <a:srgbClr val="8A69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počasen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neomejen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povezave med nevroni, jakost povezav, proteini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zapomnimo si vse, samo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dostopa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nimamo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52503" y="763977"/>
            <a:ext cx="15609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2"/>
          <p:cNvSpPr txBox="1"/>
          <p:nvPr/>
        </p:nvSpPr>
        <p:spPr>
          <a:xfrm>
            <a:off x="5332461" y="563825"/>
            <a:ext cx="1125735" cy="861774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>
                <a:solidFill>
                  <a:srgbClr val="8A69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</a:t>
            </a:r>
            <a:r>
              <a:rPr lang="sl-SI" sz="900" b="1" dirty="0" smtClean="0">
                <a:solidFill>
                  <a:srgbClr val="8A69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unanji spomin:</a:t>
            </a:r>
            <a:endParaRPr lang="sl-SI" sz="200" b="1" dirty="0" smtClean="0">
              <a:solidFill>
                <a:srgbClr val="8A69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zunanji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disk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,..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notacijo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izbira notacije ključna za uspeh</a:t>
            </a:r>
          </a:p>
        </p:txBody>
      </p:sp>
      <p:sp>
        <p:nvSpPr>
          <p:cNvPr id="10" name="PoljeZBesedilom 2"/>
          <p:cNvSpPr txBox="1"/>
          <p:nvPr/>
        </p:nvSpPr>
        <p:spPr>
          <a:xfrm>
            <a:off x="144475" y="1387297"/>
            <a:ext cx="1340309" cy="7540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3691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zaporedno procesiranje:</a:t>
            </a:r>
            <a:endParaRPr lang="sl-SI" sz="200" b="1" dirty="0" smtClean="0">
              <a:solidFill>
                <a:srgbClr val="C3691F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počasno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zavestno 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logično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opišemo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1736712" y="1381493"/>
            <a:ext cx="1524038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3691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vzporedno procesiranje:</a:t>
            </a:r>
            <a:endParaRPr lang="sl-SI" sz="200" b="1" dirty="0" smtClean="0">
              <a:solidFill>
                <a:srgbClr val="C3691F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zelo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podzavestno 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numerično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brez opisa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076835" y="1547664"/>
            <a:ext cx="613108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jeZBesedilom 2"/>
          <p:cNvSpPr txBox="1"/>
          <p:nvPr/>
        </p:nvSpPr>
        <p:spPr>
          <a:xfrm>
            <a:off x="144475" y="2236966"/>
            <a:ext cx="1944216" cy="492443"/>
          </a:xfrm>
          <a:prstGeom prst="rect">
            <a:avLst/>
          </a:prstGeom>
          <a:solidFill>
            <a:srgbClr val="FED4B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4461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učenje:</a:t>
            </a:r>
            <a:r>
              <a:rPr lang="sl-SI" sz="600" b="1" dirty="0">
                <a:solidFill>
                  <a:srgbClr val="C4461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600" b="1" dirty="0" smtClean="0">
                <a:solidFill>
                  <a:srgbClr val="C4461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sprememba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 sistemu, ki mu omogoča, da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naslednjič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enako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ali podobno nalogo reši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bolje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88690" y="2482864"/>
            <a:ext cx="14515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jeZBesedilom 2"/>
          <p:cNvSpPr txBox="1"/>
          <p:nvPr/>
        </p:nvSpPr>
        <p:spPr>
          <a:xfrm>
            <a:off x="2303723" y="2267744"/>
            <a:ext cx="2664296" cy="461665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implicitno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podzavestno, iz izkušenj, neopisljivo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eksplicitno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logično, zavestno, opisljivo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eksplicitno zahteva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notacijo</a:t>
            </a:r>
          </a:p>
        </p:txBody>
      </p:sp>
      <p:sp>
        <p:nvSpPr>
          <p:cNvPr id="16" name="PoljeZBesedilom 2"/>
          <p:cNvSpPr txBox="1"/>
          <p:nvPr/>
        </p:nvSpPr>
        <p:spPr>
          <a:xfrm>
            <a:off x="2825992" y="1825878"/>
            <a:ext cx="1296144" cy="353943"/>
          </a:xfrm>
          <a:prstGeom prst="rect">
            <a:avLst/>
          </a:prstGeom>
          <a:solidFill>
            <a:srgbClr val="FED4B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4461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znanje:</a:t>
            </a:r>
            <a:r>
              <a:rPr lang="sl-SI" sz="200" b="1" dirty="0">
                <a:solidFill>
                  <a:srgbClr val="C3691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3691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interpretacija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informacije iz podatkov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7" name="PoljeZBesedilom 2"/>
          <p:cNvSpPr txBox="1"/>
          <p:nvPr/>
        </p:nvSpPr>
        <p:spPr>
          <a:xfrm>
            <a:off x="5137332" y="1525796"/>
            <a:ext cx="1440160" cy="477054"/>
          </a:xfrm>
          <a:prstGeom prst="rect">
            <a:avLst/>
          </a:prstGeom>
          <a:solidFill>
            <a:srgbClr val="FED4B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4461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inteligenca:</a:t>
            </a:r>
            <a:r>
              <a:rPr lang="sl-SI" sz="200" b="1" dirty="0" smtClean="0">
                <a:solidFill>
                  <a:srgbClr val="C3691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3691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sposobnost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prilagajanja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okolju in reševanja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problemov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9" name="PoljeZBesedilom 2"/>
          <p:cNvSpPr txBox="1"/>
          <p:nvPr/>
        </p:nvSpPr>
        <p:spPr>
          <a:xfrm>
            <a:off x="5182987" y="2135531"/>
            <a:ext cx="1424682" cy="1077218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100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v-SE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spominska, </a:t>
            </a:r>
            <a:r>
              <a:rPr lang="sv-SE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numerična</a:t>
            </a:r>
            <a:r>
              <a:rPr lang="sv-SE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besedna, logična, </a:t>
            </a:r>
            <a:r>
              <a:rPr lang="sv-SE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prostorska,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v-SE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čustvena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…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brez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sposobnosti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pomnjenja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procesiranja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učenja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količina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merljiva</a:t>
            </a:r>
          </a:p>
        </p:txBody>
      </p:sp>
      <p:sp>
        <p:nvSpPr>
          <p:cNvPr id="20" name="PoljeZBesedilom 2"/>
          <p:cNvSpPr txBox="1"/>
          <p:nvPr/>
        </p:nvSpPr>
        <p:spPr>
          <a:xfrm>
            <a:off x="3881889" y="2797251"/>
            <a:ext cx="1244632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naravno in strojno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učenje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naravno in umetno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inteligenco</a:t>
            </a:r>
          </a:p>
        </p:txBody>
      </p:sp>
      <p:sp>
        <p:nvSpPr>
          <p:cNvPr id="21" name="PoljeZBesedilom 2"/>
          <p:cNvSpPr txBox="1"/>
          <p:nvPr/>
        </p:nvSpPr>
        <p:spPr>
          <a:xfrm>
            <a:off x="144475" y="2834758"/>
            <a:ext cx="1728192" cy="477054"/>
          </a:xfrm>
          <a:prstGeom prst="rect">
            <a:avLst/>
          </a:prstGeom>
          <a:solidFill>
            <a:srgbClr val="FED4B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4461E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zavest:</a:t>
            </a:r>
            <a:r>
              <a:rPr lang="sl-SI" sz="200" b="1" dirty="0" smtClean="0">
                <a:solidFill>
                  <a:srgbClr val="C3691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3691F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 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rezultat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kompleksnosti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sistema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je nastala v nekem časovnem trenutku evolucije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2" name="PoljeZBesedilom 2"/>
          <p:cNvSpPr txBox="1"/>
          <p:nvPr/>
        </p:nvSpPr>
        <p:spPr>
          <a:xfrm>
            <a:off x="2042156" y="2803980"/>
            <a:ext cx="1474603" cy="584775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nemerljiva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znamo jo definirat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neopisljiva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doživljamo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subjektivno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72667" y="3044249"/>
            <a:ext cx="14515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oljeZBesedilom 2"/>
          <p:cNvSpPr txBox="1"/>
          <p:nvPr/>
        </p:nvSpPr>
        <p:spPr>
          <a:xfrm>
            <a:off x="3609057" y="3309667"/>
            <a:ext cx="3101752" cy="738664"/>
          </a:xfrm>
          <a:prstGeom prst="rect">
            <a:avLst/>
          </a:prstGeom>
          <a:solidFill>
            <a:srgbClr val="EB9F81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UMETNA INTELIGENCA: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teorija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izračunljivosti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malo problemov rešljivih algoritmično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matematična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logika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računalniški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programski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jeziki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rekurzivne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funkcije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formalne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gramatike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 po izrazni moči ekvivalentne</a:t>
            </a:r>
          </a:p>
        </p:txBody>
      </p:sp>
      <p:sp>
        <p:nvSpPr>
          <p:cNvPr id="25" name="PoljeZBesedilom 2"/>
          <p:cNvSpPr txBox="1"/>
          <p:nvPr/>
        </p:nvSpPr>
        <p:spPr>
          <a:xfrm>
            <a:off x="144475" y="3496628"/>
            <a:ext cx="3372284" cy="230832"/>
          </a:xfrm>
          <a:prstGeom prst="rect">
            <a:avLst/>
          </a:prstGeom>
          <a:solidFill>
            <a:srgbClr val="FF965B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osnovni principi reševanja problemov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81328" y="1987000"/>
            <a:ext cx="0" cy="28074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oljeZBesedilom 2"/>
          <p:cNvSpPr txBox="1"/>
          <p:nvPr/>
        </p:nvSpPr>
        <p:spPr>
          <a:xfrm>
            <a:off x="169310" y="3857343"/>
            <a:ext cx="3101752" cy="738664"/>
          </a:xfrm>
          <a:prstGeom prst="rect">
            <a:avLst/>
          </a:prstGeom>
          <a:solidFill>
            <a:srgbClr val="EB9F81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UMETNA INTELIGENCA: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teorija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izračunljivosti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malo problemov rešljivih algoritmično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matematična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logika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računalniški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programski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jeziki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rekurzivne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funkcije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formalne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gramatike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so po izrazni moči ekvivalentne</a:t>
            </a:r>
          </a:p>
        </p:txBody>
      </p:sp>
      <p:sp>
        <p:nvSpPr>
          <p:cNvPr id="55" name="PoljeZBesedilom 2"/>
          <p:cNvSpPr txBox="1"/>
          <p:nvPr/>
        </p:nvSpPr>
        <p:spPr>
          <a:xfrm>
            <a:off x="3398657" y="4206697"/>
            <a:ext cx="1491123" cy="1461939"/>
          </a:xfrm>
          <a:prstGeom prst="rect">
            <a:avLst/>
          </a:prstGeom>
          <a:solidFill>
            <a:srgbClr val="FFD03B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92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1. RAZUMEVANJE:</a:t>
            </a:r>
            <a:endParaRPr lang="sl-SI" sz="800" b="1" dirty="0" smtClean="0">
              <a:solidFill>
                <a:srgbClr val="926C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razjasnitev zahtev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implicitne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podatke izrazimo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eksplicitno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identificiramo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nepomembne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nedvoumna definicija problema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opis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dejstev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opis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pravil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opis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ciljev</a:t>
            </a:r>
          </a:p>
        </p:txBody>
      </p:sp>
      <p:sp>
        <p:nvSpPr>
          <p:cNvPr id="56" name="PoljeZBesedilom 2"/>
          <p:cNvSpPr txBox="1"/>
          <p:nvPr/>
        </p:nvSpPr>
        <p:spPr>
          <a:xfrm>
            <a:off x="5188801" y="4156681"/>
            <a:ext cx="1491123" cy="1092607"/>
          </a:xfrm>
          <a:prstGeom prst="rect">
            <a:avLst/>
          </a:prstGeom>
          <a:solidFill>
            <a:srgbClr val="FFD03B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92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2. ABSTRAKCIJA:</a:t>
            </a:r>
            <a:endParaRPr lang="sl-SI" sz="800" b="1" dirty="0" smtClean="0">
              <a:solidFill>
                <a:srgbClr val="926C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identificiramo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poimenujemo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pomembne objekte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določimo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 objekti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 tem definiramo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problemski prostor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987880" y="5411421"/>
            <a:ext cx="1651678" cy="1338828"/>
            <a:chOff x="3721539" y="3635896"/>
            <a:chExt cx="1651678" cy="1338828"/>
          </a:xfrm>
        </p:grpSpPr>
        <p:sp>
          <p:nvSpPr>
            <p:cNvPr id="58" name="PoljeZBesedilom 2"/>
            <p:cNvSpPr txBox="1"/>
            <p:nvPr/>
          </p:nvSpPr>
          <p:spPr>
            <a:xfrm>
              <a:off x="3721539" y="3635896"/>
              <a:ext cx="1651678" cy="1338828"/>
            </a:xfrm>
            <a:prstGeom prst="rect">
              <a:avLst/>
            </a:prstGeom>
            <a:solidFill>
              <a:srgbClr val="FFD03B"/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900" b="1" dirty="0" smtClean="0">
                  <a:solidFill>
                    <a:srgbClr val="926C00"/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3. IZBIRA NOTACIJE:</a:t>
              </a:r>
              <a:endParaRPr lang="sl-SI" sz="800" b="1" dirty="0" smtClean="0">
                <a:solidFill>
                  <a:srgbClr val="926C00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izberemo </a:t>
              </a: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zapis</a:t>
              </a:r>
            </a:p>
            <a:p>
              <a:pPr>
                <a:buSzPct val="110000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sp>
          <p:nvSpPr>
            <p:cNvPr id="59" name="PoljeZBesedilom 2"/>
            <p:cNvSpPr txBox="1"/>
            <p:nvPr/>
          </p:nvSpPr>
          <p:spPr>
            <a:xfrm>
              <a:off x="3810076" y="3957270"/>
              <a:ext cx="1474603" cy="969496"/>
            </a:xfrm>
            <a:prstGeom prst="rect">
              <a:avLst/>
            </a:prstGeom>
            <a:solidFill>
              <a:srgbClr val="FFFBB3"/>
            </a:solidFill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900" b="1" dirty="0" smtClean="0">
                  <a:solidFill>
                    <a:srgbClr val="926C00"/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formalni sistemi:</a:t>
              </a:r>
              <a:endParaRPr lang="sl-SI" sz="900" b="1" dirty="0" smtClean="0">
                <a:solidFill>
                  <a:srgbClr val="926C00"/>
                </a:solidFill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algebra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geometrija</a:t>
              </a: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teorija </a:t>
              </a:r>
              <a:r>
                <a:rPr lang="sl-SI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množic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izjavni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račun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predikatni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račun 1. reda</a:t>
              </a: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r>
                <a: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programski</a:t>
              </a:r>
              <a:r>
                <a: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800" b="1" dirty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jezik</a:t>
              </a: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sp>
        <p:nvSpPr>
          <p:cNvPr id="60" name="PoljeZBesedilom 2"/>
          <p:cNvSpPr txBox="1"/>
          <p:nvPr/>
        </p:nvSpPr>
        <p:spPr>
          <a:xfrm>
            <a:off x="2640114" y="5877148"/>
            <a:ext cx="2208181" cy="846386"/>
          </a:xfrm>
          <a:prstGeom prst="rect">
            <a:avLst/>
          </a:prstGeom>
          <a:solidFill>
            <a:srgbClr val="FFD03B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>
                <a:solidFill>
                  <a:srgbClr val="92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900" b="1" dirty="0" smtClean="0">
                <a:solidFill>
                  <a:srgbClr val="92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PODPROBLEMI:</a:t>
            </a:r>
            <a:endParaRPr lang="sl-SI" sz="800" b="1" dirty="0" smtClean="0">
              <a:solidFill>
                <a:srgbClr val="926C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zgoraj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spodaj gor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 spodaj gor je na primer Fibonacci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poenostavimo in najdemo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izomorfni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</a:t>
            </a:r>
          </a:p>
        </p:txBody>
      </p:sp>
      <p:sp>
        <p:nvSpPr>
          <p:cNvPr id="61" name="PoljeZBesedilom 2"/>
          <p:cNvSpPr txBox="1"/>
          <p:nvPr/>
        </p:nvSpPr>
        <p:spPr>
          <a:xfrm>
            <a:off x="3070450" y="6927221"/>
            <a:ext cx="2667304" cy="846386"/>
          </a:xfrm>
          <a:prstGeom prst="rect">
            <a:avLst/>
          </a:prstGeom>
          <a:solidFill>
            <a:srgbClr val="FFD03B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926C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5. PREISKOVALNA STRATEGIJA:</a:t>
            </a:r>
            <a:endParaRPr lang="sl-SI" sz="800" b="1" dirty="0" smtClean="0">
              <a:solidFill>
                <a:srgbClr val="926C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problemski prostori 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zelo veliki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izberemo glede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lastnosti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prostora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iščemo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optimalno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približno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rešitev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optimalno: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izčrpno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omejeno izčrpno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približno: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požrešno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…</a:t>
            </a:r>
          </a:p>
        </p:txBody>
      </p:sp>
      <p:sp>
        <p:nvSpPr>
          <p:cNvPr id="64" name="PoljeZBesedilom 2"/>
          <p:cNvSpPr txBox="1"/>
          <p:nvPr/>
        </p:nvSpPr>
        <p:spPr>
          <a:xfrm>
            <a:off x="175285" y="4772234"/>
            <a:ext cx="2879753" cy="477054"/>
          </a:xfrm>
          <a:prstGeom prst="rect">
            <a:avLst/>
          </a:prstGeom>
          <a:solidFill>
            <a:srgbClr val="C4461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1716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breadth first search: 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garantirano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najkrajša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 do rešitve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globino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eksponentno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narašča prostorska zahtevnost</a:t>
            </a:r>
          </a:p>
        </p:txBody>
      </p:sp>
      <p:sp>
        <p:nvSpPr>
          <p:cNvPr id="65" name="PoljeZBesedilom 2"/>
          <p:cNvSpPr txBox="1"/>
          <p:nvPr/>
        </p:nvSpPr>
        <p:spPr>
          <a:xfrm>
            <a:off x="175285" y="5369511"/>
            <a:ext cx="2367313" cy="600164"/>
          </a:xfrm>
          <a:prstGeom prst="rect">
            <a:avLst/>
          </a:prstGeom>
          <a:solidFill>
            <a:srgbClr val="C4461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1716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depth first search: 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prostorska zahtevnost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linearno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zgreši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rešitev blizu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začetnemu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stanju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se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zacikla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6" name="PoljeZBesedilom 2"/>
          <p:cNvSpPr txBox="1"/>
          <p:nvPr/>
        </p:nvSpPr>
        <p:spPr>
          <a:xfrm>
            <a:off x="175285" y="6080835"/>
            <a:ext cx="2367313" cy="846386"/>
          </a:xfrm>
          <a:prstGeom prst="rect">
            <a:avLst/>
          </a:prstGeom>
          <a:solidFill>
            <a:srgbClr val="C4461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1716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iterative deepening: 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najde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najkrajšo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pot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težav z ciklanjem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prostorska zahtevnost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linearna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preiščemo cel prostor ki smo ga že preiskali torej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eksponentna</a:t>
            </a:r>
          </a:p>
        </p:txBody>
      </p:sp>
      <p:sp>
        <p:nvSpPr>
          <p:cNvPr id="68" name="PoljeZBesedilom 2"/>
          <p:cNvSpPr txBox="1"/>
          <p:nvPr/>
        </p:nvSpPr>
        <p:spPr>
          <a:xfrm>
            <a:off x="181139" y="7047475"/>
            <a:ext cx="2082951" cy="477054"/>
          </a:xfrm>
          <a:prstGeom prst="rect">
            <a:avLst/>
          </a:prstGeom>
          <a:solidFill>
            <a:srgbClr val="C4461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1716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branch and bound z best first: 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zelo dobra strategija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eksponentna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prostorska zahtevnost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0" name="PoljeZBesedilom 2"/>
          <p:cNvSpPr txBox="1"/>
          <p:nvPr/>
        </p:nvSpPr>
        <p:spPr>
          <a:xfrm>
            <a:off x="178352" y="8177823"/>
            <a:ext cx="1146846" cy="723275"/>
          </a:xfrm>
          <a:prstGeom prst="rect">
            <a:avLst/>
          </a:prstGeom>
          <a:solidFill>
            <a:srgbClr val="E9604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1716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greedy search: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izredno hiter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izpustimo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praksi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pogosto dovolj</a:t>
            </a:r>
          </a:p>
        </p:txBody>
      </p:sp>
      <p:sp>
        <p:nvSpPr>
          <p:cNvPr id="71" name="PoljeZBesedilom 2"/>
          <p:cNvSpPr txBox="1"/>
          <p:nvPr/>
        </p:nvSpPr>
        <p:spPr>
          <a:xfrm>
            <a:off x="389095" y="7768725"/>
            <a:ext cx="1872207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000" spc="300" dirty="0" smtClean="0">
                <a:latin typeface="Tw Cen MT Condensed" pitchFamily="34" charset="-18"/>
                <a:cs typeface="Cascadia Mono SemiBold" pitchFamily="49" charset="0"/>
              </a:rPr>
              <a:t>OPTIMALNE STRATEGIJE </a:t>
            </a:r>
            <a:endParaRPr lang="sl-SI" sz="900" spc="300" dirty="0" smtClean="0">
              <a:solidFill>
                <a:srgbClr val="994A09"/>
              </a:solidFill>
              <a:latin typeface="Tw Cen MT Condensed" pitchFamily="34" charset="-18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2" name="PoljeZBesedilom 2"/>
          <p:cNvSpPr txBox="1"/>
          <p:nvPr/>
        </p:nvSpPr>
        <p:spPr>
          <a:xfrm>
            <a:off x="1474643" y="8177823"/>
            <a:ext cx="1375285" cy="723275"/>
          </a:xfrm>
          <a:prstGeom prst="rect">
            <a:avLst/>
          </a:prstGeom>
          <a:solidFill>
            <a:srgbClr val="E9604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1716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iskanje v snopu: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posplošitev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požrešnega iskanja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določimo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koliko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vej pogledamo</a:t>
            </a:r>
          </a:p>
        </p:txBody>
      </p:sp>
      <p:sp>
        <p:nvSpPr>
          <p:cNvPr id="74" name="PoljeZBesedilom 2"/>
          <p:cNvSpPr txBox="1"/>
          <p:nvPr/>
        </p:nvSpPr>
        <p:spPr>
          <a:xfrm>
            <a:off x="3090234" y="7891835"/>
            <a:ext cx="1475447" cy="969496"/>
          </a:xfrm>
          <a:prstGeom prst="rect">
            <a:avLst/>
          </a:prstGeom>
          <a:solidFill>
            <a:srgbClr val="E9604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3E1716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lokalna optimizacija: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posplošitev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požrešnega iskanja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večkrat ponoviš iskanje 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naključnega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začetnega stanja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super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prostore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5" name="PoljeZBesedilom 2"/>
          <p:cNvSpPr txBox="1"/>
          <p:nvPr/>
        </p:nvSpPr>
        <p:spPr>
          <a:xfrm>
            <a:off x="4740521" y="7891835"/>
            <a:ext cx="1859437" cy="477054"/>
          </a:xfrm>
          <a:prstGeom prst="rect">
            <a:avLst/>
          </a:prstGeom>
          <a:solidFill>
            <a:srgbClr val="E96049"/>
          </a:solidFill>
        </p:spPr>
        <p:txBody>
          <a:bodyPr wrap="square" rtlCol="0">
            <a:spAutoFit/>
          </a:bodyPr>
          <a:lstStyle>
            <a:defPPr>
              <a:defRPr lang="sl-S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30000"/>
            </a:pPr>
            <a:r>
              <a:rPr lang="sl-SI" sz="900" b="1" dirty="0" smtClean="0">
                <a:solidFill>
                  <a:srgbClr val="3E1716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gradientno iskanje: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posplošitev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požrešnega iskanja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zvezne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prostore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8" name="PoljeZBesedilom 2"/>
          <p:cNvSpPr txBox="1"/>
          <p:nvPr/>
        </p:nvSpPr>
        <p:spPr>
          <a:xfrm>
            <a:off x="4734135" y="8461221"/>
            <a:ext cx="187220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000" spc="300" dirty="0" smtClean="0">
                <a:latin typeface="Tw Cen MT Condensed" pitchFamily="34" charset="-18"/>
                <a:cs typeface="Cascadia Mono SemiBold" pitchFamily="49" charset="0"/>
              </a:rPr>
              <a:t>SUBOPTIMALNE </a:t>
            </a:r>
            <a:r>
              <a:rPr lang="sl-SI" sz="1000" spc="300" dirty="0" smtClean="0">
                <a:latin typeface="Tw Cen MT Condensed" pitchFamily="34" charset="-18"/>
                <a:cs typeface="Cascadia Mono SemiBold" pitchFamily="49" charset="0"/>
              </a:rPr>
              <a:t>STRATEGIJE </a:t>
            </a:r>
            <a:endParaRPr lang="sl-SI" sz="900" spc="300" dirty="0" smtClean="0">
              <a:solidFill>
                <a:srgbClr val="994A09"/>
              </a:solidFill>
              <a:latin typeface="Tw Cen MT Condensed" pitchFamily="34" charset="-18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9" name="Left Brace 78"/>
          <p:cNvSpPr/>
          <p:nvPr/>
        </p:nvSpPr>
        <p:spPr>
          <a:xfrm rot="16200000">
            <a:off x="1382072" y="6395404"/>
            <a:ext cx="115039" cy="2516904"/>
          </a:xfrm>
          <a:prstGeom prst="leftBrace">
            <a:avLst>
              <a:gd name="adj1" fmla="val 8333"/>
              <a:gd name="adj2" fmla="val 50259"/>
            </a:avLst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553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34" y="6622028"/>
            <a:ext cx="1406564" cy="239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38" y="3379033"/>
            <a:ext cx="2314025" cy="191493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41" y="1380428"/>
            <a:ext cx="1731135" cy="150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"/>
          <p:cNvSpPr txBox="1"/>
          <p:nvPr/>
        </p:nvSpPr>
        <p:spPr>
          <a:xfrm>
            <a:off x="208656" y="162218"/>
            <a:ext cx="6438425" cy="230832"/>
          </a:xfrm>
          <a:prstGeom prst="rect">
            <a:avLst/>
          </a:prstGeom>
          <a:solidFill>
            <a:srgbClr val="C6E872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reševanje problemov z algoritmi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08656" y="461438"/>
            <a:ext cx="319504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„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Algoritem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je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končno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zaporedje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natančno določenih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ukazov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opravijo neko nalogo v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končnem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številu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korakov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Algoritem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sprejme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vhodne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podatke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vrne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rezultat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„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" name="PoljeZBesedilom 2"/>
          <p:cNvSpPr txBox="1"/>
          <p:nvPr/>
        </p:nvSpPr>
        <p:spPr>
          <a:xfrm>
            <a:off x="285711" y="2195736"/>
            <a:ext cx="1155889" cy="6001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1. </a:t>
            </a: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IZRAŽANJE:</a:t>
            </a:r>
            <a:endParaRPr lang="sl-SI" sz="800" b="1" dirty="0" smtClean="0">
              <a:solidFill>
                <a:srgbClr val="225427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diagram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psevdokoda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programski jezik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" name="PoljeZBesedilom 2"/>
          <p:cNvSpPr txBox="1"/>
          <p:nvPr/>
        </p:nvSpPr>
        <p:spPr>
          <a:xfrm>
            <a:off x="221373" y="996668"/>
            <a:ext cx="1445318" cy="10926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ZASNOVA:</a:t>
            </a:r>
            <a:endParaRPr lang="sl-SI" sz="800" b="1" dirty="0" smtClean="0">
              <a:solidFill>
                <a:srgbClr val="225427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naredimo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neformalni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opis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oziroma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matematični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model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abstraktni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podatkovni tipi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psevdokoda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strukture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6" name="PoljeZBesedilom 2"/>
          <p:cNvSpPr txBox="1"/>
          <p:nvPr/>
        </p:nvSpPr>
        <p:spPr>
          <a:xfrm>
            <a:off x="1556792" y="2220304"/>
            <a:ext cx="1442638" cy="4770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ANALIZA:</a:t>
            </a:r>
            <a:endParaRPr lang="sl-SI" sz="800" b="1" dirty="0" smtClean="0">
              <a:solidFill>
                <a:srgbClr val="225427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prostorska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1844824" y="1080344"/>
            <a:ext cx="1442638" cy="9694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4</a:t>
            </a: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PREVERJANJE:</a:t>
            </a:r>
            <a:endParaRPr lang="sl-SI" sz="800" b="1" dirty="0" smtClean="0">
              <a:solidFill>
                <a:srgbClr val="225427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testiranje: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dokaže nepravilnosti ne pravilnosti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formalno dokazovanje pravilnosti !</a:t>
            </a:r>
          </a:p>
        </p:txBody>
      </p:sp>
      <p:sp>
        <p:nvSpPr>
          <p:cNvPr id="8" name="PoljeZBesedilom 2"/>
          <p:cNvSpPr txBox="1"/>
          <p:nvPr/>
        </p:nvSpPr>
        <p:spPr>
          <a:xfrm>
            <a:off x="4598346" y="461438"/>
            <a:ext cx="2121743" cy="1000274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1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PRIMER:  </a:t>
            </a: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križišče</a:t>
            </a:r>
            <a:endParaRPr lang="sl-SI" sz="9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objekti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ovinki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relacija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taki ki jih lahko izvedemo naenkrat in taki ki jih ne moremo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dobo čakanja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želimo zmanjšati na minimum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cikel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preklapljanja semaforjev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minimum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čim več kompatibilnih ovinkov naenkrat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zeleno</a:t>
            </a: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33" y="1525570"/>
            <a:ext cx="2173119" cy="167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oljeZBesedilom 2"/>
          <p:cNvSpPr txBox="1"/>
          <p:nvPr/>
        </p:nvSpPr>
        <p:spPr>
          <a:xfrm>
            <a:off x="3492853" y="305525"/>
            <a:ext cx="1006221" cy="954107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izomorfni problem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dobro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barvanje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grafa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požrešno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barvanje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 DS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približna rešitev</a:t>
            </a:r>
          </a:p>
        </p:txBody>
      </p:sp>
      <p:sp>
        <p:nvSpPr>
          <p:cNvPr id="23" name="PoljeZBesedilom 2"/>
          <p:cNvSpPr txBox="1"/>
          <p:nvPr/>
        </p:nvSpPr>
        <p:spPr>
          <a:xfrm>
            <a:off x="285711" y="2968408"/>
            <a:ext cx="4444480" cy="253916"/>
          </a:xfrm>
          <a:prstGeom prst="rect">
            <a:avLst/>
          </a:prstGeom>
          <a:solidFill>
            <a:srgbClr val="F0D6FA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050" spc="300" dirty="0">
                <a:solidFill>
                  <a:schemeClr val="accent4">
                    <a:lumMod val="50000"/>
                  </a:schemeClr>
                </a:solidFill>
                <a:latin typeface="Cooper Black" pitchFamily="18" charset="0"/>
                <a:cs typeface="Cascadia Mono SemiBold" pitchFamily="49" charset="0"/>
              </a:rPr>
              <a:t>FORMALNO DOKAZOVANJE PRAVILNOSTI</a:t>
            </a:r>
            <a:endParaRPr lang="sl-SI" sz="1050" spc="300" dirty="0">
              <a:solidFill>
                <a:schemeClr val="accent4">
                  <a:lumMod val="50000"/>
                </a:schemeClr>
              </a:solidFill>
              <a:latin typeface="Cooper Black" pitchFamily="18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6" name="PoljeZBesedilom 2"/>
          <p:cNvSpPr txBox="1"/>
          <p:nvPr/>
        </p:nvSpPr>
        <p:spPr>
          <a:xfrm>
            <a:off x="285710" y="3347864"/>
            <a:ext cx="2783249" cy="584775"/>
          </a:xfrm>
          <a:prstGeom prst="rect">
            <a:avLst/>
          </a:prstGeom>
          <a:solidFill>
            <a:srgbClr val="FFDDF5"/>
          </a:solidFill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pomembno za algoritme ki jih ni mogoče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intuitivno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preveriti dokažemo pravilnost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nepravilno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delovanje res tragično i guess moramo preverit formalno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285711" y="4031044"/>
            <a:ext cx="2423209" cy="10926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9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. PRAVILA IZPELJEVANJA POGOJEV:</a:t>
            </a:r>
            <a:endParaRPr lang="sl-SI" sz="800" b="1" dirty="0" smtClean="0">
              <a:solidFill>
                <a:schemeClr val="accent4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 definiramo kot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preslikavo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elementi množice x morajo izpolnjevati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vhodni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pogoj tisti v z pa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izhodni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parcialno pravilen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program se ustavi in izhodni podatki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izpolnjujejo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pogoj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totalno pravilen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je parcialno pravilen in se ustavi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končnem številu korakov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281" y="4103474"/>
            <a:ext cx="591887" cy="172954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180" y="4336500"/>
            <a:ext cx="702780" cy="22303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069" y="4629568"/>
            <a:ext cx="1046778" cy="16595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PoljeZBesedilom 2"/>
          <p:cNvSpPr txBox="1"/>
          <p:nvPr/>
        </p:nvSpPr>
        <p:spPr>
          <a:xfrm>
            <a:off x="3147135" y="4249603"/>
            <a:ext cx="848828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vhodni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izhodni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pogoj 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3" name="PoljeZBesedilom 2"/>
          <p:cNvSpPr txBox="1"/>
          <p:nvPr/>
        </p:nvSpPr>
        <p:spPr>
          <a:xfrm>
            <a:off x="3147135" y="3374638"/>
            <a:ext cx="910391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pogojev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veljajo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 izvršitvijo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stavka izpeljujemo pogoje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Q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veljajo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izvršitvi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72" y="4838708"/>
            <a:ext cx="1074237" cy="103166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936" y="5354539"/>
            <a:ext cx="1021279" cy="122413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966" y="5354539"/>
            <a:ext cx="1206041" cy="101595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PoljeZBesedilom 2"/>
          <p:cNvSpPr txBox="1"/>
          <p:nvPr/>
        </p:nvSpPr>
        <p:spPr>
          <a:xfrm>
            <a:off x="1649518" y="5240121"/>
            <a:ext cx="1497617" cy="415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torej izpeljujemo pogoje iz pogojev, iz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hočemo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pravilih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izpeljati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končnega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1" name="PoljeZBesedilom 2"/>
          <p:cNvSpPr txBox="1"/>
          <p:nvPr/>
        </p:nvSpPr>
        <p:spPr>
          <a:xfrm>
            <a:off x="2925346" y="5947632"/>
            <a:ext cx="1296881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 ker izstopni pogoj odvisen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izvajanj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zanke ki ga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vemo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naprej, ne sme biti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trivialen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omogočati mora izpeljavo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končnega pogoja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2" name="PoljeZBesedilom 2"/>
          <p:cNvSpPr txBox="1"/>
          <p:nvPr/>
        </p:nvSpPr>
        <p:spPr>
          <a:xfrm>
            <a:off x="5241857" y="3220750"/>
            <a:ext cx="118812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definiramo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zančno invarianto 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torej pogoj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je resničen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prej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vmes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koncu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563" y="5552314"/>
            <a:ext cx="719526" cy="62040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08" y="4113302"/>
            <a:ext cx="826833" cy="903826"/>
          </a:xfrm>
          <a:prstGeom prst="rect">
            <a:avLst/>
          </a:prstGeom>
          <a:noFill/>
          <a:ln w="28575">
            <a:solidFill>
              <a:srgbClr val="F2A8A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PoljeZBesedilom 2"/>
          <p:cNvSpPr txBox="1"/>
          <p:nvPr/>
        </p:nvSpPr>
        <p:spPr>
          <a:xfrm>
            <a:off x="221373" y="5240121"/>
            <a:ext cx="1372687" cy="1815882"/>
          </a:xfrm>
          <a:prstGeom prst="rect">
            <a:avLst/>
          </a:prstGeom>
          <a:solidFill>
            <a:srgbClr val="F2A8A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dokazati moramo tudi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da se zanka resnično ustavi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zato definiramo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zančno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spremenljivko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dobro urejeno množico, ki je po navadi množica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naravnih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zančno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invarianto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ki pripada množici.</a:t>
            </a:r>
          </a:p>
          <a:p>
            <a:pPr>
              <a:buSzPct val="130000"/>
            </a:pPr>
            <a:endParaRPr lang="sl-SI" sz="700" dirty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dokazati moramo da zančna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invarianta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vedno resnična in da se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zmanjša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pri vsaki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ponovitvi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zanke. </a:t>
            </a: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7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 spremenljivke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izvajanjem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označimo 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ll</a:t>
            </a:r>
            <a:endParaRPr lang="sl-SI" sz="700" b="1" dirty="0" smtClean="0">
              <a:solidFill>
                <a:schemeClr val="accent4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71" y="5792374"/>
            <a:ext cx="1116479" cy="78630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PoljeZBesedilom 2"/>
          <p:cNvSpPr txBox="1"/>
          <p:nvPr/>
        </p:nvSpPr>
        <p:spPr>
          <a:xfrm>
            <a:off x="221373" y="7164288"/>
            <a:ext cx="1695459" cy="246221"/>
          </a:xfrm>
          <a:prstGeom prst="rect">
            <a:avLst/>
          </a:prstGeom>
          <a:solidFill>
            <a:srgbClr val="CCCCFF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1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PRIMER:  </a:t>
            </a: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izračun faktoriele</a:t>
            </a:r>
            <a:endParaRPr lang="sl-SI" sz="9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4" y="7452320"/>
            <a:ext cx="1360101" cy="150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PoljeZBesedilom 2"/>
          <p:cNvSpPr txBox="1"/>
          <p:nvPr/>
        </p:nvSpPr>
        <p:spPr>
          <a:xfrm>
            <a:off x="917653" y="8350398"/>
            <a:ext cx="965362" cy="20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50" name="PoljeZBesedilom 2"/>
          <p:cNvSpPr txBox="1"/>
          <p:nvPr/>
        </p:nvSpPr>
        <p:spPr>
          <a:xfrm>
            <a:off x="2520298" y="6860281"/>
            <a:ext cx="94577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vstopni pogoj je da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</a:p>
        </p:txBody>
      </p:sp>
      <p:sp>
        <p:nvSpPr>
          <p:cNvPr id="51" name="PoljeZBesedilom 2"/>
          <p:cNvSpPr txBox="1"/>
          <p:nvPr/>
        </p:nvSpPr>
        <p:spPr>
          <a:xfrm>
            <a:off x="2617228" y="8550453"/>
            <a:ext cx="1264974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ker je zanka zadnja stvar mora veljati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faks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n!</a:t>
            </a:r>
          </a:p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da gremo iz zanke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</a:p>
        </p:txBody>
      </p:sp>
      <p:sp>
        <p:nvSpPr>
          <p:cNvPr id="52" name="PoljeZBesedilom 2"/>
          <p:cNvSpPr txBox="1"/>
          <p:nvPr/>
        </p:nvSpPr>
        <p:spPr>
          <a:xfrm>
            <a:off x="2705878" y="8052862"/>
            <a:ext cx="99547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zančna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invarianta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zato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i!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2925346" y="8360639"/>
            <a:ext cx="10266" cy="189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oljeZBesedilom 2"/>
          <p:cNvSpPr txBox="1"/>
          <p:nvPr/>
        </p:nvSpPr>
        <p:spPr>
          <a:xfrm>
            <a:off x="2654842" y="7410509"/>
            <a:ext cx="71327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vidimo da velja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=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i!</a:t>
            </a:r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42" y="7223818"/>
            <a:ext cx="1265239" cy="127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PoljeZBesedilom 2"/>
          <p:cNvSpPr txBox="1"/>
          <p:nvPr/>
        </p:nvSpPr>
        <p:spPr>
          <a:xfrm>
            <a:off x="2676370" y="7753300"/>
            <a:ext cx="1403177" cy="20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parcialno pravilen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760186" y="7287398"/>
            <a:ext cx="264823" cy="46681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109051" y="6794956"/>
            <a:ext cx="1891512" cy="630942"/>
            <a:chOff x="4109051" y="6794956"/>
            <a:chExt cx="1891512" cy="630942"/>
          </a:xfrm>
        </p:grpSpPr>
        <p:sp>
          <p:nvSpPr>
            <p:cNvPr id="65" name="PoljeZBesedilom 2"/>
            <p:cNvSpPr txBox="1"/>
            <p:nvPr/>
          </p:nvSpPr>
          <p:spPr>
            <a:xfrm>
              <a:off x="4109051" y="6794956"/>
              <a:ext cx="1891512" cy="6309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dokazat moramo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ustavljivost programa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: </a:t>
              </a:r>
            </a:p>
            <a:p>
              <a:pPr>
                <a:buSzPct val="13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1045" name="Picture 21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451" y="6984307"/>
              <a:ext cx="1579485" cy="359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" name="PoljeZBesedilom 2"/>
          <p:cNvSpPr txBox="1"/>
          <p:nvPr/>
        </p:nvSpPr>
        <p:spPr>
          <a:xfrm>
            <a:off x="4353218" y="7481613"/>
            <a:ext cx="140317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dokažemo da se zančna spremenljivka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zmanjšuje</a:t>
            </a:r>
          </a:p>
        </p:txBody>
      </p:sp>
    </p:spTree>
    <p:extLst>
      <p:ext uri="{BB962C8B-B14F-4D97-AF65-F5344CB8AC3E}">
        <p14:creationId xmlns:p14="http://schemas.microsoft.com/office/powerpoint/2010/main" val="21615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188640" y="251520"/>
            <a:ext cx="6480720" cy="230832"/>
          </a:xfrm>
          <a:prstGeom prst="rect">
            <a:avLst/>
          </a:prstGeom>
          <a:solidFill>
            <a:srgbClr val="F2C954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računanje zgornje meje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11560"/>
            <a:ext cx="2592288" cy="1963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2"/>
          <p:cNvSpPr txBox="1"/>
          <p:nvPr/>
        </p:nvSpPr>
        <p:spPr>
          <a:xfrm>
            <a:off x="3884205" y="2814517"/>
            <a:ext cx="2808312" cy="1000274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1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PRIMER: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zanima nas kako hitro raste funkcija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iščemo konstante ki so vsaj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 neke mere konstante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vidimo da narašča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eksponentno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029" y="2734361"/>
            <a:ext cx="1872208" cy="105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oljeZBesedilom 2"/>
          <p:cNvSpPr txBox="1"/>
          <p:nvPr/>
        </p:nvSpPr>
        <p:spPr>
          <a:xfrm>
            <a:off x="2420888" y="592684"/>
            <a:ext cx="2436154" cy="769441"/>
          </a:xfrm>
          <a:prstGeom prst="rect">
            <a:avLst/>
          </a:prstGeom>
          <a:solidFill>
            <a:srgbClr val="FDF5D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Ocena dejanskega časa izvajanja?</a:t>
            </a:r>
          </a:p>
          <a:p>
            <a:pPr>
              <a:buSzPct val="130000"/>
            </a:pPr>
            <a:endParaRPr lang="sl-SI" sz="2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oceni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časovne zahtevnosti zanemarimo vse člene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nižjega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kot tudi vse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konstante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ki lahko v realnosti zelo spremenijo stanje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760" y="1427071"/>
            <a:ext cx="1294479" cy="39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oljeZBesedilom 2"/>
          <p:cNvSpPr txBox="1"/>
          <p:nvPr/>
        </p:nvSpPr>
        <p:spPr>
          <a:xfrm>
            <a:off x="3114766" y="1930743"/>
            <a:ext cx="872887" cy="630942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ampak če je n manjši od 10000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drugi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algoritem primernejši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4941168" y="592684"/>
            <a:ext cx="1656184" cy="477054"/>
          </a:xfrm>
          <a:prstGeom prst="rect">
            <a:avLst/>
          </a:prstGeom>
          <a:solidFill>
            <a:srgbClr val="FDF5D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predpostavimo neko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odvisnost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med oceno in dejanskim časom izvajanja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72" y="1142216"/>
            <a:ext cx="1152128" cy="20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PoljeZBesedilom 2"/>
          <p:cNvSpPr txBox="1"/>
          <p:nvPr/>
        </p:nvSpPr>
        <p:spPr>
          <a:xfrm>
            <a:off x="4509120" y="1416567"/>
            <a:ext cx="2088232" cy="353943"/>
          </a:xfrm>
          <a:prstGeom prst="rect">
            <a:avLst/>
          </a:prstGeom>
          <a:solidFill>
            <a:srgbClr val="FDF5D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predpostavimo neko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odvisnost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med oceno in dejanskim časom izvajanja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7" name="PoljeZBesedilom 2"/>
          <p:cNvSpPr txBox="1"/>
          <p:nvPr/>
        </p:nvSpPr>
        <p:spPr>
          <a:xfrm>
            <a:off x="4273697" y="1856605"/>
            <a:ext cx="2314064" cy="861774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oceno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konstant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izvajamo z meritvami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določitev toliko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meritev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kolikor konstant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meritve opravljamo 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vrednostih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vhodnih parametrov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rešimo dobljeni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enačb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lahko uporabimo za napovedovanje časa  izvajanja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95908" y="2651691"/>
            <a:ext cx="1584176" cy="1215717"/>
            <a:chOff x="2852936" y="592684"/>
            <a:chExt cx="1584176" cy="1215717"/>
          </a:xfrm>
        </p:grpSpPr>
        <p:sp>
          <p:nvSpPr>
            <p:cNvPr id="19" name="PoljeZBesedilom 2"/>
            <p:cNvSpPr txBox="1"/>
            <p:nvPr/>
          </p:nvSpPr>
          <p:spPr>
            <a:xfrm>
              <a:off x="2852936" y="592684"/>
              <a:ext cx="1584176" cy="1215717"/>
            </a:xfrm>
            <a:prstGeom prst="rect">
              <a:avLst/>
            </a:prstGeom>
            <a:solidFill>
              <a:srgbClr val="CCCCFF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chemeClr val="accent1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PRIMERI:</a:t>
              </a: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944" y="827584"/>
              <a:ext cx="1437531" cy="899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96" y="3004269"/>
            <a:ext cx="2679434" cy="40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73" y="2671609"/>
            <a:ext cx="1002233" cy="25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57006" y="3910820"/>
            <a:ext cx="1331231" cy="1261884"/>
            <a:chOff x="188640" y="3995936"/>
            <a:chExt cx="1331231" cy="12618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PoljeZBesedilom 2"/>
            <p:cNvSpPr txBox="1"/>
            <p:nvPr/>
          </p:nvSpPr>
          <p:spPr>
            <a:xfrm>
              <a:off x="188640" y="3995936"/>
              <a:ext cx="1331231" cy="12618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chemeClr val="tx2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NEENAKOSTI</a:t>
              </a:r>
            </a:p>
            <a:p>
              <a:pPr>
                <a:buSzPct val="130000"/>
              </a:pPr>
              <a:endParaRPr lang="sl-SI" sz="2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76" y="4233290"/>
              <a:ext cx="1205168" cy="9989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90" y="3948287"/>
            <a:ext cx="2194651" cy="122441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094" y="3895815"/>
            <a:ext cx="2898534" cy="150369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oljeZBesedilom 29"/>
          <p:cNvSpPr txBox="1"/>
          <p:nvPr/>
        </p:nvSpPr>
        <p:spPr>
          <a:xfrm>
            <a:off x="249923" y="5488433"/>
            <a:ext cx="6522926" cy="307777"/>
          </a:xfrm>
          <a:prstGeom prst="rect">
            <a:avLst/>
          </a:prstGeom>
          <a:solidFill>
            <a:srgbClr val="FCD4EB"/>
          </a:solidFill>
        </p:spPr>
        <p:txBody>
          <a:bodyPr wrap="square" rtlCol="0">
            <a:spAutoFit/>
          </a:bodyPr>
          <a:lstStyle/>
          <a:p>
            <a:r>
              <a:rPr lang="sl-SI" sz="1400" b="1" dirty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ABSTRAKTNI PODATKOVNI </a:t>
            </a:r>
            <a:r>
              <a:rPr lang="sl-SI" sz="14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TIP</a:t>
            </a:r>
            <a:endParaRPr lang="sl-SI" sz="1400" b="1" dirty="0">
              <a:solidFill>
                <a:schemeClr val="accent4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1" name="PoljeZBesedilom 2"/>
          <p:cNvSpPr txBox="1"/>
          <p:nvPr/>
        </p:nvSpPr>
        <p:spPr>
          <a:xfrm>
            <a:off x="267915" y="5878597"/>
            <a:ext cx="3115891" cy="1231106"/>
          </a:xfrm>
          <a:prstGeom prst="rect">
            <a:avLst/>
          </a:prstGeom>
          <a:solidFill>
            <a:srgbClr val="FBE5F5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PODATKOVNI TIP: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podatkovni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t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definira množico možnih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vrednosti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objektov tega tipa in vse možne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operacije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strukturiranih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podatkovnih objektih se operacije na delih strukture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dedujejo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prožno programiranje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nadzor programerja ne prevajalnika, ker se rabimo zavedati, kako zadeva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implementirana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 napak zaradi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nenadzorovanih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dostopov do podatkov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383807" y="6084168"/>
            <a:ext cx="255158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oljeZBesedilom 2"/>
          <p:cNvSpPr txBox="1"/>
          <p:nvPr/>
        </p:nvSpPr>
        <p:spPr>
          <a:xfrm>
            <a:off x="3744927" y="5940152"/>
            <a:ext cx="2924433" cy="1107996"/>
          </a:xfrm>
          <a:prstGeom prst="rect">
            <a:avLst/>
          </a:prstGeom>
          <a:solidFill>
            <a:srgbClr val="FEF0F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4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ABSTRAKTNI PODATKOVNI TIP: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definira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strukturo podatkovnega objekta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možnih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vrednosti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vsak del strukture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možne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objektih tega tipa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avtomatskega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dedovanja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prednosti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varnost in hitrost programiranja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modul, paket, razred objektov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2" y="7207702"/>
            <a:ext cx="2820859" cy="1575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PoljeZBesedilom 2"/>
          <p:cNvSpPr txBox="1"/>
          <p:nvPr/>
        </p:nvSpPr>
        <p:spPr>
          <a:xfrm>
            <a:off x="3301838" y="7551836"/>
            <a:ext cx="1164733" cy="12311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SEZNAM BASICS: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vrstni red elementov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pomemben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elementi v seznamu se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ponavljajo</a:t>
            </a:r>
          </a:p>
        </p:txBody>
      </p:sp>
      <p:sp>
        <p:nvSpPr>
          <p:cNvPr id="44" name="PoljeZBesedilom 2"/>
          <p:cNvSpPr txBox="1"/>
          <p:nvPr/>
        </p:nvSpPr>
        <p:spPr>
          <a:xfrm>
            <a:off x="4602637" y="8044278"/>
            <a:ext cx="16561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IMPLEMENTACIJE: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enosmerni seznam s kazalci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dvosmerni seznam s kazalci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 s poljem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 indeksnimi kazalci</a:t>
            </a:r>
          </a:p>
        </p:txBody>
      </p:sp>
      <p:sp>
        <p:nvSpPr>
          <p:cNvPr id="33" name="PoljeZBesedilom 2"/>
          <p:cNvSpPr txBox="1"/>
          <p:nvPr/>
        </p:nvSpPr>
        <p:spPr>
          <a:xfrm>
            <a:off x="3272379" y="7185461"/>
            <a:ext cx="1194192" cy="261610"/>
          </a:xfrm>
          <a:prstGeom prst="rect">
            <a:avLst/>
          </a:prstGeom>
          <a:solidFill>
            <a:srgbClr val="EB91D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SEZNAM</a:t>
            </a:r>
            <a:endParaRPr lang="sl-SI" sz="105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86" y="7077655"/>
            <a:ext cx="2175231" cy="88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9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4" y="179512"/>
            <a:ext cx="275292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2"/>
          <p:cNvSpPr txBox="1"/>
          <p:nvPr/>
        </p:nvSpPr>
        <p:spPr>
          <a:xfrm>
            <a:off x="2852936" y="179512"/>
            <a:ext cx="3816424" cy="230832"/>
          </a:xfrm>
          <a:prstGeom prst="rect">
            <a:avLst/>
          </a:prstGeom>
          <a:solidFill>
            <a:srgbClr val="EB91DE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enosmerni seznam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250" y="549987"/>
            <a:ext cx="1315653" cy="62105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476" y="1187624"/>
            <a:ext cx="2184413" cy="51010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4" y="2238340"/>
            <a:ext cx="4241749" cy="71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jeZBesedilom 2"/>
          <p:cNvSpPr txBox="1"/>
          <p:nvPr/>
        </p:nvSpPr>
        <p:spPr>
          <a:xfrm>
            <a:off x="4365104" y="549987"/>
            <a:ext cx="2179639" cy="538609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 definirn 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prvim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zadnjim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kazalcem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položaj elementa 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zamaknjen !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zamaknjen zaradi učinkovite implementacije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67" y="1259632"/>
            <a:ext cx="1440160" cy="57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84" y="1834312"/>
            <a:ext cx="1720031" cy="1723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PoljeZBesedilom 2"/>
          <p:cNvSpPr txBox="1"/>
          <p:nvPr/>
        </p:nvSpPr>
        <p:spPr>
          <a:xfrm>
            <a:off x="5958815" y="2813085"/>
            <a:ext cx="665671" cy="307777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seznam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7" name="PoljeZBesedilom 2"/>
          <p:cNvSpPr txBox="1"/>
          <p:nvPr/>
        </p:nvSpPr>
        <p:spPr>
          <a:xfrm>
            <a:off x="2693981" y="2920807"/>
            <a:ext cx="1728192" cy="200055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00" y="2979510"/>
            <a:ext cx="2198538" cy="239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PoljeZBesedilom 2"/>
          <p:cNvSpPr txBox="1"/>
          <p:nvPr/>
        </p:nvSpPr>
        <p:spPr>
          <a:xfrm>
            <a:off x="2666665" y="3275856"/>
            <a:ext cx="1213680" cy="1938992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seznama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znanem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položaju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elementa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znan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položaj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zadnjega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zasede toliko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pomnilnika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ga zares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potrebuje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počasno iskanje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predhodnjika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seznamu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zaporedno premikanje po seznamu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smer</a:t>
            </a: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2"/>
          <a:stretch/>
        </p:blipFill>
        <p:spPr bwMode="auto">
          <a:xfrm>
            <a:off x="4128986" y="3792330"/>
            <a:ext cx="2507334" cy="132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PoljeZBesedilom 2"/>
          <p:cNvSpPr txBox="1"/>
          <p:nvPr/>
        </p:nvSpPr>
        <p:spPr>
          <a:xfrm>
            <a:off x="4975551" y="4254279"/>
            <a:ext cx="1107323" cy="200055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seznama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0" name="PoljeZBesedilom 2"/>
          <p:cNvSpPr txBox="1"/>
          <p:nvPr/>
        </p:nvSpPr>
        <p:spPr>
          <a:xfrm>
            <a:off x="241499" y="5508104"/>
            <a:ext cx="6355851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dvosmerni seznam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1" name="PoljeZBesedilom 2"/>
          <p:cNvSpPr txBox="1"/>
          <p:nvPr/>
        </p:nvSpPr>
        <p:spPr>
          <a:xfrm>
            <a:off x="3419424" y="1626563"/>
            <a:ext cx="644947" cy="415498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ustvarimo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prazen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seznam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1" name="PoljeZBesedilom 2"/>
          <p:cNvSpPr txBox="1"/>
          <p:nvPr/>
        </p:nvSpPr>
        <p:spPr>
          <a:xfrm>
            <a:off x="240977" y="5868144"/>
            <a:ext cx="2453003" cy="430887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 predhodnjika 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kazalca,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predhodnji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naslednji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nima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zamaknjenih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kazalcev</a:t>
            </a:r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4"/>
          <a:stretch/>
        </p:blipFill>
        <p:spPr bwMode="auto">
          <a:xfrm>
            <a:off x="2894526" y="5680273"/>
            <a:ext cx="2160238" cy="37574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15" y="6372200"/>
            <a:ext cx="3731715" cy="73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8" y="6444208"/>
            <a:ext cx="2166040" cy="237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2570297" y="7171553"/>
            <a:ext cx="4033676" cy="230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seznam s poljem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529"/>
          <a:stretch/>
        </p:blipFill>
        <p:spPr bwMode="auto">
          <a:xfrm>
            <a:off x="2794363" y="6229593"/>
            <a:ext cx="2586328" cy="30964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PoljeZBesedilom 2"/>
          <p:cNvSpPr txBox="1"/>
          <p:nvPr/>
        </p:nvSpPr>
        <p:spPr>
          <a:xfrm>
            <a:off x="2563202" y="7513612"/>
            <a:ext cx="2197945" cy="430887"/>
          </a:xfrm>
          <a:prstGeom prst="rect">
            <a:avLst/>
          </a:prstGeom>
          <a:solidFill>
            <a:srgbClr val="FEF0F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 polje za shranjevanje elementov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položaj elementa 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indeksom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indeks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zadnjega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elementa v seznamu</a:t>
            </a:r>
          </a:p>
        </p:txBody>
      </p:sp>
      <p:pic>
        <p:nvPicPr>
          <p:cNvPr id="3088" name="Picture 16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59"/>
          <a:stretch/>
        </p:blipFill>
        <p:spPr bwMode="auto">
          <a:xfrm>
            <a:off x="2693980" y="8028384"/>
            <a:ext cx="2095247" cy="70577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oljeZBesedilom 2"/>
          <p:cNvSpPr txBox="1"/>
          <p:nvPr/>
        </p:nvSpPr>
        <p:spPr>
          <a:xfrm>
            <a:off x="4975551" y="7729055"/>
            <a:ext cx="1296144" cy="861774"/>
          </a:xfrm>
          <a:prstGeom prst="rect">
            <a:avLst/>
          </a:prstGeom>
          <a:solidFill>
            <a:srgbClr val="FEF0F9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primerna za implementacije kjer se seznam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zelo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malo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spreminja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 če sprostimo zahtevo 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vrstnem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redu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elementov</a:t>
            </a:r>
          </a:p>
        </p:txBody>
      </p:sp>
    </p:spTree>
    <p:extLst>
      <p:ext uri="{BB962C8B-B14F-4D97-AF65-F5344CB8AC3E}">
        <p14:creationId xmlns:p14="http://schemas.microsoft.com/office/powerpoint/2010/main" val="21967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6" y="251521"/>
            <a:ext cx="2603202" cy="78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oljeZBesedilom 2"/>
          <p:cNvSpPr txBox="1"/>
          <p:nvPr/>
        </p:nvSpPr>
        <p:spPr>
          <a:xfrm>
            <a:off x="445717" y="241647"/>
            <a:ext cx="936103" cy="307777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 seznama s poljem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30" y="1039124"/>
            <a:ext cx="2515232" cy="2570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oljeZBesedilom 2"/>
          <p:cNvSpPr txBox="1"/>
          <p:nvPr/>
        </p:nvSpPr>
        <p:spPr>
          <a:xfrm>
            <a:off x="1053011" y="1039124"/>
            <a:ext cx="706648" cy="200055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vstavljanje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19" y="3661406"/>
            <a:ext cx="2515232" cy="166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590647" y="4768121"/>
            <a:ext cx="706648" cy="200055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46" y="241647"/>
            <a:ext cx="2014017" cy="2195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oljeZBesedilom 2"/>
          <p:cNvSpPr txBox="1"/>
          <p:nvPr/>
        </p:nvSpPr>
        <p:spPr>
          <a:xfrm>
            <a:off x="5165280" y="255493"/>
            <a:ext cx="1296144" cy="6771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Prednosti: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preprosta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načeloma dobre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časovne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zahtevnosti</a:t>
            </a:r>
          </a:p>
        </p:txBody>
      </p:sp>
      <p:sp>
        <p:nvSpPr>
          <p:cNvPr id="11" name="PoljeZBesedilom 2"/>
          <p:cNvSpPr txBox="1"/>
          <p:nvPr/>
        </p:nvSpPr>
        <p:spPr>
          <a:xfrm>
            <a:off x="5168926" y="1115616"/>
            <a:ext cx="1296144" cy="10002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Slabosti: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neučinkovito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vstavljanje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neučinkovito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brisanje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omejena dolžina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ves čas zaseda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dolžino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pomnilnika</a:t>
            </a:r>
          </a:p>
        </p:txBody>
      </p:sp>
      <p:sp>
        <p:nvSpPr>
          <p:cNvPr id="12" name="PoljeZBesedilom 2"/>
          <p:cNvSpPr txBox="1"/>
          <p:nvPr/>
        </p:nvSpPr>
        <p:spPr>
          <a:xfrm>
            <a:off x="2877910" y="2555776"/>
            <a:ext cx="3816424" cy="230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seznam z indeksnimi kazalci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3" name="PoljeZBesedilom 2"/>
          <p:cNvSpPr txBox="1"/>
          <p:nvPr/>
        </p:nvSpPr>
        <p:spPr>
          <a:xfrm>
            <a:off x="2874516" y="2915816"/>
            <a:ext cx="3816920" cy="307777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uporabljamo tam kjer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niso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omogočene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podatkovne strukture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saka celica polja je sestavljena iz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iz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indeksa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naslednjega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elementa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62" y="3298668"/>
            <a:ext cx="3594582" cy="176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PoljeZBesedilom 2"/>
          <p:cNvSpPr txBox="1"/>
          <p:nvPr/>
        </p:nvSpPr>
        <p:spPr>
          <a:xfrm>
            <a:off x="2761878" y="4614233"/>
            <a:ext cx="2251298" cy="307777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programer skrbi za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dodeljevanje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čiščenje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pomnilnika drugače podobno kot seznam z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kazalci</a:t>
            </a:r>
          </a:p>
        </p:txBody>
      </p:sp>
      <p:sp>
        <p:nvSpPr>
          <p:cNvPr id="16" name="PoljeZBesedilom 2"/>
          <p:cNvSpPr txBox="1"/>
          <p:nvPr/>
        </p:nvSpPr>
        <p:spPr>
          <a:xfrm>
            <a:off x="3475528" y="3946740"/>
            <a:ext cx="1234802" cy="200055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položaj je spet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zamaknjen</a:t>
            </a:r>
          </a:p>
        </p:txBody>
      </p:sp>
      <p:sp>
        <p:nvSpPr>
          <p:cNvPr id="17" name="PoljeZBesedilom 2"/>
          <p:cNvSpPr txBox="1"/>
          <p:nvPr/>
        </p:nvSpPr>
        <p:spPr>
          <a:xfrm>
            <a:off x="2902886" y="5162898"/>
            <a:ext cx="3766473" cy="200055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prvi ima vse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drugi povezuje vse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prazne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celice v polju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559" y="5508104"/>
            <a:ext cx="2071775" cy="229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PoljeZBesedilom 2"/>
          <p:cNvSpPr txBox="1"/>
          <p:nvPr/>
        </p:nvSpPr>
        <p:spPr>
          <a:xfrm>
            <a:off x="183581" y="5580112"/>
            <a:ext cx="2520838" cy="754053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seznama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znanem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položaju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vstavljanje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elementa 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znan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položaj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zadnjega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zasede toliko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pomnilnika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kot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ga zares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potrebuje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počasno iskanje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predhodnjika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na seznamu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zaporedno premikanje po seznamu v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smer</a:t>
            </a:r>
          </a:p>
        </p:txBody>
      </p:sp>
      <p:sp>
        <p:nvSpPr>
          <p:cNvPr id="22" name="PoljeZBesedilom 2"/>
          <p:cNvSpPr txBox="1"/>
          <p:nvPr/>
        </p:nvSpPr>
        <p:spPr>
          <a:xfrm>
            <a:off x="2761878" y="5580111"/>
            <a:ext cx="1675234" cy="754053"/>
          </a:xfrm>
          <a:prstGeom prst="rect">
            <a:avLst/>
          </a:prstGeom>
          <a:solidFill>
            <a:srgbClr val="FFFBB3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počasna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inicializacija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pl-PL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programer sam skrbi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maksimalna 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 mora bit podana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 naprej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zaseda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količino pomnilnika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90559" y="5508104"/>
            <a:ext cx="4246553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jeZBesedilom 29"/>
          <p:cNvSpPr txBox="1"/>
          <p:nvPr/>
        </p:nvSpPr>
        <p:spPr>
          <a:xfrm>
            <a:off x="183581" y="6452104"/>
            <a:ext cx="4256185" cy="261610"/>
          </a:xfrm>
          <a:prstGeom prst="rect">
            <a:avLst/>
          </a:prstGeom>
          <a:solidFill>
            <a:srgbClr val="71CAE9"/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MNOŽICA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699"/>
          <a:stretch/>
        </p:blipFill>
        <p:spPr bwMode="auto">
          <a:xfrm>
            <a:off x="183581" y="6897724"/>
            <a:ext cx="3095086" cy="157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827"/>
          <a:stretch/>
        </p:blipFill>
        <p:spPr bwMode="auto">
          <a:xfrm>
            <a:off x="177045" y="8447401"/>
            <a:ext cx="3095086" cy="5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oljeZBesedilom 2"/>
          <p:cNvSpPr txBox="1"/>
          <p:nvPr/>
        </p:nvSpPr>
        <p:spPr>
          <a:xfrm>
            <a:off x="3278667" y="8078996"/>
            <a:ext cx="2705297" cy="538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 lahko z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enosmernim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seznamom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 kazalci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ohranimo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kazalec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last ne rabimo tho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ohranimo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položaj</a:t>
            </a: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elementa čeprav ne rabimo again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dodajanju pazimo da niso </a:t>
            </a:r>
            <a:r>
              <a:rPr lang="pl-PL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podvojeni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28" y="7842594"/>
            <a:ext cx="2127606" cy="19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92" y="8661413"/>
            <a:ext cx="2467322" cy="28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3140461" y="6897724"/>
            <a:ext cx="1326942" cy="984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MNOŽICA BASICS: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zaporedje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0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vrstni red elementov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pomemben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elementi v seznamu se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ne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ponavljajo</a:t>
            </a:r>
          </a:p>
        </p:txBody>
      </p:sp>
    </p:spTree>
    <p:extLst>
      <p:ext uri="{BB962C8B-B14F-4D97-AF65-F5344CB8AC3E}">
        <p14:creationId xmlns:p14="http://schemas.microsoft.com/office/powerpoint/2010/main" val="21957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oljeZBesedilom 2"/>
          <p:cNvSpPr txBox="1"/>
          <p:nvPr/>
        </p:nvSpPr>
        <p:spPr>
          <a:xfrm>
            <a:off x="293695" y="8416710"/>
            <a:ext cx="2472201" cy="492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brisanje: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poiščemo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zbrišemo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vseh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nivojih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enaka časovna kompleksnost kot vstavljanje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209774"/>
            <a:ext cx="2088307" cy="197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oljeZBesedilom 2"/>
          <p:cNvSpPr txBox="1"/>
          <p:nvPr/>
        </p:nvSpPr>
        <p:spPr>
          <a:xfrm>
            <a:off x="2420888" y="209774"/>
            <a:ext cx="1656184" cy="6155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 MNOŽIC: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povezan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seznam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zgoščena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tabela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iskalno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77072" y="505563"/>
            <a:ext cx="432048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077072" y="652687"/>
            <a:ext cx="504056" cy="43204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40968" y="827584"/>
            <a:ext cx="0" cy="36741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jeZBesedilom 2"/>
          <p:cNvSpPr txBox="1"/>
          <p:nvPr/>
        </p:nvSpPr>
        <p:spPr>
          <a:xfrm>
            <a:off x="4725144" y="209774"/>
            <a:ext cx="1746994" cy="707886"/>
          </a:xfrm>
          <a:prstGeom prst="rect">
            <a:avLst/>
          </a:prstGeom>
          <a:solidFill>
            <a:srgbClr val="FEE8F6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insert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O(</a:t>
            </a:r>
            <a:r>
              <a:rPr lang="pt-B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t-BR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locate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O(</a:t>
            </a:r>
            <a:r>
              <a:rPr lang="pt-BR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pt-BR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union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intersection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en-US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O(</a:t>
            </a:r>
            <a:r>
              <a:rPr lang="en-US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</a:t>
            </a:r>
            <a:r>
              <a:rPr lang="en-US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neučinkovite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 vezane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 urejenost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elementov</a:t>
            </a:r>
          </a:p>
        </p:txBody>
      </p:sp>
      <p:sp>
        <p:nvSpPr>
          <p:cNvPr id="19" name="PoljeZBesedilom 2"/>
          <p:cNvSpPr txBox="1"/>
          <p:nvPr/>
        </p:nvSpPr>
        <p:spPr>
          <a:xfrm>
            <a:off x="4717876" y="990127"/>
            <a:ext cx="1746994" cy="830997"/>
          </a:xfrm>
          <a:prstGeom prst="rect">
            <a:avLst/>
          </a:prstGeom>
          <a:solidFill>
            <a:srgbClr val="FEE8F6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insert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locate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učinkoviti O(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union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en-US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O(</a:t>
            </a:r>
            <a:r>
              <a:rPr lang="en-US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en-US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intersection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en-US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O(</a:t>
            </a:r>
            <a:r>
              <a:rPr lang="en-US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</a:t>
            </a:r>
            <a:r>
              <a:rPr lang="en-US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velja če zgoščevalna funkcija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enakomerno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razvrsti elemente</a:t>
            </a:r>
          </a:p>
        </p:txBody>
      </p:sp>
      <p:sp>
        <p:nvSpPr>
          <p:cNvPr id="20" name="PoljeZBesedilom 2"/>
          <p:cNvSpPr txBox="1"/>
          <p:nvPr/>
        </p:nvSpPr>
        <p:spPr>
          <a:xfrm>
            <a:off x="2439020" y="1236349"/>
            <a:ext cx="1998092" cy="584775"/>
          </a:xfrm>
          <a:prstGeom prst="rect">
            <a:avLst/>
          </a:prstGeom>
          <a:solidFill>
            <a:srgbClr val="FEE8F6"/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insert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locate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učinkoviti O(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union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en-US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∙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en-US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intersection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en-US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O(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∙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en-US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hitre operacije vezane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urejenost</a:t>
            </a:r>
          </a:p>
        </p:txBody>
      </p:sp>
      <p:sp>
        <p:nvSpPr>
          <p:cNvPr id="22" name="PoljeZBesedilom 29"/>
          <p:cNvSpPr txBox="1"/>
          <p:nvPr/>
        </p:nvSpPr>
        <p:spPr>
          <a:xfrm>
            <a:off x="260648" y="2303265"/>
            <a:ext cx="6336704" cy="261610"/>
          </a:xfrm>
          <a:prstGeom prst="rect">
            <a:avLst/>
          </a:prstGeom>
          <a:solidFill>
            <a:srgbClr val="FF7D7D"/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VRSTA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23" name="PoljeZBesedilom 2"/>
          <p:cNvSpPr txBox="1"/>
          <p:nvPr/>
        </p:nvSpPr>
        <p:spPr>
          <a:xfrm>
            <a:off x="255240" y="2700486"/>
            <a:ext cx="1656184" cy="615553"/>
          </a:xfrm>
          <a:prstGeom prst="rect">
            <a:avLst/>
          </a:prstGeom>
          <a:solidFill>
            <a:srgbClr val="EB9F81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VRSTA BASICS: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dodajamo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konec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brišemo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začetku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FIFO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first in first out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424" y="2718411"/>
            <a:ext cx="2313170" cy="59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688" y="2682726"/>
            <a:ext cx="2398108" cy="76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329" y="3631443"/>
            <a:ext cx="2706217" cy="80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oljeZBesedilom 2"/>
          <p:cNvSpPr txBox="1"/>
          <p:nvPr/>
        </p:nvSpPr>
        <p:spPr>
          <a:xfrm>
            <a:off x="255240" y="3483615"/>
            <a:ext cx="2592288" cy="492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enosmerni seznam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kjer položaj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zamaknjen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krožno polje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vrsta se krožno premika po polju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536" y="3406534"/>
            <a:ext cx="1054993" cy="1028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PoljeZBesedilom 2"/>
          <p:cNvSpPr txBox="1"/>
          <p:nvPr/>
        </p:nvSpPr>
        <p:spPr>
          <a:xfrm>
            <a:off x="255240" y="4056541"/>
            <a:ext cx="25202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 krožnega polja da velikost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omejena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ves čas zaseda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pomnilnika 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1" name="PoljeZBesedilom 29"/>
          <p:cNvSpPr txBox="1"/>
          <p:nvPr/>
        </p:nvSpPr>
        <p:spPr>
          <a:xfrm>
            <a:off x="240642" y="4536568"/>
            <a:ext cx="6337249" cy="261610"/>
          </a:xfrm>
          <a:prstGeom prst="rect">
            <a:avLst/>
          </a:prstGeom>
          <a:solidFill>
            <a:srgbClr val="FADC90"/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SKLAD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32" name="PoljeZBesedilom 2"/>
          <p:cNvSpPr txBox="1"/>
          <p:nvPr/>
        </p:nvSpPr>
        <p:spPr>
          <a:xfrm>
            <a:off x="260102" y="4935020"/>
            <a:ext cx="1296690" cy="738664"/>
          </a:xfrm>
          <a:prstGeom prst="rect">
            <a:avLst/>
          </a:prstGeom>
          <a:solidFill>
            <a:srgbClr val="FAF290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8A69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SKLAD BASICS: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dodajamo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brišemo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vrha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sistem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LIFO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             last in first out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935020"/>
            <a:ext cx="2061281" cy="59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4" y="5769809"/>
            <a:ext cx="1348696" cy="116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PoljeZBesedilom 2"/>
          <p:cNvSpPr txBox="1"/>
          <p:nvPr/>
        </p:nvSpPr>
        <p:spPr>
          <a:xfrm>
            <a:off x="4979999" y="5984817"/>
            <a:ext cx="1617353" cy="738664"/>
          </a:xfrm>
          <a:prstGeom prst="rect">
            <a:avLst/>
          </a:prstGeom>
          <a:solidFill>
            <a:srgbClr val="FEDBB8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75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IMPLEMENTACIJA:</a:t>
            </a: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enosmerni seznam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kjer položaj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zamaknjen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dodajamo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brišemo na koncu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vrhu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8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86" y="4875227"/>
            <a:ext cx="2868165" cy="85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60" y="5860105"/>
            <a:ext cx="3135040" cy="8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9"/>
          <p:cNvSpPr txBox="1"/>
          <p:nvPr/>
        </p:nvSpPr>
        <p:spPr>
          <a:xfrm>
            <a:off x="240642" y="7092280"/>
            <a:ext cx="6337249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PRESKOČNI SEZNAM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PoljeZBesedilom 2"/>
              <p:cNvSpPr txBox="1"/>
              <p:nvPr/>
            </p:nvSpPr>
            <p:spPr>
              <a:xfrm>
                <a:off x="260648" y="7452320"/>
                <a:ext cx="2232248" cy="84702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želimo nadgradit povezan seznam, da imamo </a:t>
                </a: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hitrejše</a:t>
                </a: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 </a:t>
                </a: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iskanje</a:t>
                </a: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naredimo </a:t>
                </a: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ekspresivni nivo</a:t>
                </a: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dobimo čas iskanja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sz="800" b="1" i="1" smtClean="0">
                            <a:latin typeface="Cambria Math"/>
                            <a:ea typeface="Malgun Gothic" pitchFamily="34" charset="-127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sl-SI" sz="800" b="1" i="1" smtClean="0">
                            <a:latin typeface="Cambria Math"/>
                            <a:ea typeface="Malgun Gothic" pitchFamily="34" charset="-127"/>
                            <a:cs typeface="Arial" pitchFamily="34" charset="0"/>
                          </a:rPr>
                          <m:t>𝟐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sl-SI" sz="800" b="1" i="1" smtClean="0">
                                <a:latin typeface="Cambria Math"/>
                                <a:ea typeface="Malgun Gothic" pitchFamily="34" charset="-127"/>
                                <a:cs typeface="Arial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sl-SI" sz="800" b="1" i="1" smtClean="0">
                                <a:latin typeface="Cambria Math"/>
                                <a:ea typeface="Malgun Gothic" pitchFamily="34" charset="-127"/>
                                <a:cs typeface="Arial" pitchFamily="34" charset="0"/>
                              </a:rPr>
                              <m:t>𝒏</m:t>
                            </m:r>
                          </m:e>
                        </m:rad>
                      </m:sup>
                    </m:sSup>
                  </m:oMath>
                </a14:m>
                <a:endParaRPr lang="sl-SI" sz="8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lahko dodamo </a:t>
                </a: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še en </a:t>
                </a: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nivo</a:t>
                </a: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koliko nivojev dodamo?</a:t>
                </a: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7" name="PoljeZBesedilom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48" y="7452320"/>
                <a:ext cx="2232248" cy="847027"/>
              </a:xfrm>
              <a:prstGeom prst="rect">
                <a:avLst/>
              </a:prstGeom>
              <a:blipFill rotWithShape="1">
                <a:blip r:embed="rId12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46" y="7014417"/>
            <a:ext cx="2057753" cy="87580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68" y="7735230"/>
            <a:ext cx="980584" cy="40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40" y="7937540"/>
            <a:ext cx="1862396" cy="5824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246277"/>
            <a:ext cx="1329231" cy="42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60" y="8208873"/>
            <a:ext cx="507592" cy="18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PoljeZBesedilom 2"/>
          <p:cNvSpPr txBox="1"/>
          <p:nvPr/>
        </p:nvSpPr>
        <p:spPr>
          <a:xfrm>
            <a:off x="4700066" y="7796958"/>
            <a:ext cx="1764804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vstavljanje:</a:t>
            </a:r>
            <a:endParaRPr lang="sl-SI" sz="900" b="1" dirty="0" smtClean="0">
              <a:solidFill>
                <a:schemeClr val="tx2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poiščemo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 vsak nivo si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zapomnimo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zadnji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obiskani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vstavimo v prvi nivo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ponavljamo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) da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najdemo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še enkrat toliko da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vstavimo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7" name="PoljeZBesedilom 2"/>
          <p:cNvSpPr txBox="1"/>
          <p:nvPr/>
        </p:nvSpPr>
        <p:spPr>
          <a:xfrm>
            <a:off x="2892032" y="8597177"/>
            <a:ext cx="1674308" cy="307777"/>
          </a:xfrm>
          <a:prstGeom prst="rect">
            <a:avLst/>
          </a:prstGeom>
          <a:solidFill>
            <a:srgbClr val="F0F6F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vsak element ima polje kazalcev višina novega elementa naključna!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9"/>
          <p:cNvSpPr txBox="1"/>
          <p:nvPr/>
        </p:nvSpPr>
        <p:spPr>
          <a:xfrm>
            <a:off x="260648" y="213098"/>
            <a:ext cx="6337249" cy="261610"/>
          </a:xfrm>
          <a:prstGeom prst="rect">
            <a:avLst/>
          </a:prstGeom>
          <a:solidFill>
            <a:srgbClr val="D3F028"/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PRESLIKAVA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60648" y="611560"/>
            <a:ext cx="2664296" cy="1107996"/>
          </a:xfrm>
          <a:prstGeom prst="rect">
            <a:avLst/>
          </a:prstGeom>
          <a:solidFill>
            <a:srgbClr val="E7F8B2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MAP BASICS:</a:t>
            </a:r>
            <a:endParaRPr lang="sl-SI" sz="900" b="1" dirty="0" smtClean="0">
              <a:solidFill>
                <a:srgbClr val="225427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vsakemu elementu 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priredi ustrezen element iz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zaloge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vrednosti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lahko uporabimo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seznam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časovna zahtevnost iskanja parov je po navadi previsoka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uporabimo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iskalno drevo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uporabimo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polje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indeksi so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hitre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30" y="622152"/>
            <a:ext cx="2985645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1057151"/>
            <a:ext cx="2579704" cy="155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jeZBesedilom 2"/>
          <p:cNvSpPr txBox="1"/>
          <p:nvPr/>
        </p:nvSpPr>
        <p:spPr>
          <a:xfrm>
            <a:off x="4397360" y="1134779"/>
            <a:ext cx="795221" cy="307777"/>
          </a:xfrm>
          <a:prstGeom prst="rect">
            <a:avLst/>
          </a:prstGeom>
          <a:solidFill>
            <a:srgbClr val="FA829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 s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poljem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2552609" y="1288667"/>
            <a:ext cx="795221" cy="523220"/>
          </a:xfrm>
          <a:prstGeom prst="rect">
            <a:avLst/>
          </a:prstGeom>
          <a:solidFill>
            <a:srgbClr val="FACECE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veliko pomnilnika, domena mora biti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majhna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8" name="PoljeZBesedilom 2"/>
          <p:cNvSpPr txBox="1"/>
          <p:nvPr/>
        </p:nvSpPr>
        <p:spPr>
          <a:xfrm>
            <a:off x="292522" y="1923206"/>
            <a:ext cx="2776438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zgoščena tabela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0" name="PoljeZBesedilom 2"/>
          <p:cNvSpPr txBox="1"/>
          <p:nvPr/>
        </p:nvSpPr>
        <p:spPr>
          <a:xfrm>
            <a:off x="260648" y="2267744"/>
            <a:ext cx="1420093" cy="861774"/>
          </a:xfrm>
          <a:prstGeom prst="rect">
            <a:avLst/>
          </a:prstGeom>
          <a:solidFill>
            <a:srgbClr val="E7F8B2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HASH MAP:</a:t>
            </a:r>
            <a:endParaRPr lang="sl-SI" sz="900" b="1" dirty="0" smtClean="0">
              <a:solidFill>
                <a:srgbClr val="225427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domena lahko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infinite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zgoščevalna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funkcija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slika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originalno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domeno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manjšo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razprši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0946" y="3203848"/>
            <a:ext cx="3035066" cy="2323713"/>
            <a:chOff x="2194135" y="3306965"/>
            <a:chExt cx="3035066" cy="2323713"/>
          </a:xfrm>
          <a:solidFill>
            <a:srgbClr val="FDD3DF"/>
          </a:solidFill>
        </p:grpSpPr>
        <p:sp>
          <p:nvSpPr>
            <p:cNvPr id="11" name="PoljeZBesedilom 2"/>
            <p:cNvSpPr txBox="1"/>
            <p:nvPr/>
          </p:nvSpPr>
          <p:spPr>
            <a:xfrm>
              <a:off x="2194135" y="3306965"/>
              <a:ext cx="3035066" cy="2323713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30000"/>
              </a:pPr>
              <a:r>
                <a:rPr lang="sl-SI" sz="900" b="1" dirty="0" smtClean="0">
                  <a:solidFill>
                    <a:schemeClr val="accent1">
                      <a:lumMod val="50000"/>
                    </a:schemeClr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PRIMER:  </a:t>
              </a:r>
              <a:r>
                <a:rPr lang="sl-SI" sz="900" b="1" dirty="0" smtClean="0">
                  <a:solidFill>
                    <a:srgbClr val="C00000"/>
                  </a:solidFill>
                  <a:latin typeface="Bahnschrift" pitchFamily="34" charset="0"/>
                  <a:ea typeface="Malgun Gothic" pitchFamily="34" charset="-127"/>
                  <a:cs typeface="Arial" pitchFamily="34" charset="0"/>
                </a:rPr>
                <a:t>hash function</a:t>
              </a:r>
              <a:endPara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30000"/>
              </a:pPr>
              <a:endParaRPr lang="sl-SI" sz="100" dirty="0" smtClean="0">
                <a:solidFill>
                  <a:srgbClr val="22322A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 marL="171450" indent="-171450">
                <a:buSzPct val="110000"/>
                <a:buFont typeface="Arial" pitchFamily="34" charset="0"/>
                <a:buChar char="→"/>
              </a:pPr>
              <a:endPara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3632" y="3566046"/>
              <a:ext cx="2876071" cy="196714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4" name="Straight Arrow Connector 13"/>
          <p:cNvCxnSpPr/>
          <p:nvPr/>
        </p:nvCxnSpPr>
        <p:spPr>
          <a:xfrm>
            <a:off x="1088740" y="2410520"/>
            <a:ext cx="68407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oljeZBesedilom 2"/>
          <p:cNvSpPr txBox="1"/>
          <p:nvPr/>
        </p:nvSpPr>
        <p:spPr>
          <a:xfrm>
            <a:off x="1843263" y="2277542"/>
            <a:ext cx="1491123" cy="969496"/>
          </a:xfrm>
          <a:prstGeom prst="rect">
            <a:avLst/>
          </a:prstGeom>
          <a:solidFill>
            <a:srgbClr val="9CAF27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20442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HASH FUNCTION: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velikost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polja: ne sme zasest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preveč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pomnilnika vendar mora bit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dovolj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velika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 navadi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modusu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idealno da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injektivna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70" y="2669109"/>
            <a:ext cx="8286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PoljeZBesedilom 2"/>
          <p:cNvSpPr txBox="1"/>
          <p:nvPr/>
        </p:nvSpPr>
        <p:spPr>
          <a:xfrm>
            <a:off x="3410470" y="2896071"/>
            <a:ext cx="702023" cy="630942"/>
          </a:xfrm>
          <a:prstGeom prst="rect">
            <a:avLst/>
          </a:prstGeom>
          <a:solidFill>
            <a:srgbClr val="FA829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praštevilo 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večje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potenčne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množice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0" name="PoljeZBesedilom 2"/>
          <p:cNvSpPr txBox="1"/>
          <p:nvPr/>
        </p:nvSpPr>
        <p:spPr>
          <a:xfrm>
            <a:off x="4239145" y="2762290"/>
            <a:ext cx="2430215" cy="11079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reševanje omejenosti:</a:t>
            </a:r>
            <a:endParaRPr lang="sl-SI" sz="900" b="1" dirty="0" smtClean="0">
              <a:solidFill>
                <a:srgbClr val="225427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 se napolni: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novo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večjo z novo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funkcijo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reshashing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O(n)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sovpadanje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praksi neizogibno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zaprta zgoščena tabela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če funkcija sovpada gremo na drugo funkcijo, lahko počasno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odprta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v polju hranimo kazalce na pare ki sovpadajo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250" y="2804525"/>
            <a:ext cx="1079575" cy="131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48" y="3895659"/>
            <a:ext cx="3392462" cy="22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PoljeZBesedilom 2"/>
          <p:cNvSpPr txBox="1"/>
          <p:nvPr/>
        </p:nvSpPr>
        <p:spPr>
          <a:xfrm>
            <a:off x="5661248" y="5415811"/>
            <a:ext cx="702023" cy="200055"/>
          </a:xfrm>
          <a:prstGeom prst="rect">
            <a:avLst/>
          </a:prstGeom>
          <a:solidFill>
            <a:srgbClr val="FA829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odprta tabela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4" name="PoljeZBesedilom 2"/>
          <p:cNvSpPr txBox="1"/>
          <p:nvPr/>
        </p:nvSpPr>
        <p:spPr>
          <a:xfrm>
            <a:off x="3083446" y="5724128"/>
            <a:ext cx="2022978" cy="307777"/>
          </a:xfrm>
          <a:prstGeom prst="rect">
            <a:avLst/>
          </a:prstGeom>
          <a:solidFill>
            <a:srgbClr val="FFCCFF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hash funkcija dobro zbrana je zadeva really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fast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skoraj vse operacije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83" y="359094"/>
            <a:ext cx="1197923" cy="50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713" y="6153206"/>
            <a:ext cx="1983918" cy="3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PoljeZBesedilom 2"/>
          <p:cNvSpPr txBox="1"/>
          <p:nvPr/>
        </p:nvSpPr>
        <p:spPr>
          <a:xfrm>
            <a:off x="256450" y="5609233"/>
            <a:ext cx="1417290" cy="4154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more bit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struktura, ker je zgoščevalna funkcija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fiksna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8" name="PoljeZBesedilom 2"/>
          <p:cNvSpPr txBox="1"/>
          <p:nvPr/>
        </p:nvSpPr>
        <p:spPr>
          <a:xfrm>
            <a:off x="1738479" y="5615866"/>
            <a:ext cx="1214463" cy="415498"/>
          </a:xfrm>
          <a:prstGeom prst="rect">
            <a:avLst/>
          </a:prstGeom>
          <a:solidFill>
            <a:srgbClr val="FA8293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najslabši primer je če vsi elementi sovpadajo in 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seznam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9" name="PoljeZBesedilom 29"/>
          <p:cNvSpPr txBox="1"/>
          <p:nvPr/>
        </p:nvSpPr>
        <p:spPr>
          <a:xfrm>
            <a:off x="256450" y="6133057"/>
            <a:ext cx="425514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sl-SI" sz="1000" dirty="0" smtClean="0">
                <a:solidFill>
                  <a:srgbClr val="204421"/>
                </a:solidFill>
                <a:latin typeface="Berlin Sans FB Demi" pitchFamily="34" charset="0"/>
                <a:cs typeface="Cascadia Mono SemiBold" pitchFamily="49" charset="0"/>
              </a:rPr>
              <a:t>JAVANSKE ZBIRKE</a:t>
            </a:r>
            <a:endParaRPr lang="sl-SI" sz="1000" dirty="0">
              <a:solidFill>
                <a:srgbClr val="204421"/>
              </a:solidFill>
              <a:latin typeface="Berlin Sans FB Demi" pitchFamily="34" charset="0"/>
              <a:cs typeface="Cascadia Mono SemiBold" pitchFamily="49" charset="0"/>
            </a:endParaRPr>
          </a:p>
        </p:txBody>
      </p:sp>
      <p:sp>
        <p:nvSpPr>
          <p:cNvPr id="32" name="PoljeZBesedilom 2"/>
          <p:cNvSpPr txBox="1"/>
          <p:nvPr/>
        </p:nvSpPr>
        <p:spPr>
          <a:xfrm>
            <a:off x="4708690" y="6560300"/>
            <a:ext cx="1960670" cy="1954381"/>
          </a:xfrm>
          <a:prstGeom prst="rect">
            <a:avLst/>
          </a:prstGeom>
          <a:solidFill>
            <a:srgbClr val="9CAF27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900" b="1" dirty="0" smtClean="0">
                <a:solidFill>
                  <a:srgbClr val="20442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IMPLEMENTACIJA: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ArrayList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seznam s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poljem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LinkedList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seznam s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kazalci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HashSet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neurejena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množica implementirana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zaprto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zgoščeno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tabelo</a:t>
            </a:r>
            <a:r>
              <a:rPr lang="sl-SI" sz="800" dirty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 ponovnim zgoščanjem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TreeSet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urejena množica implementirana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rdeče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črnim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drevesom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HashMap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preslikava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ista struktura za implementacijo kot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HashSet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TreeMap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preslikava implementirana kot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TreeSet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/>
          <a:stretch/>
        </p:blipFill>
        <p:spPr bwMode="auto">
          <a:xfrm>
            <a:off x="300443" y="6460574"/>
            <a:ext cx="4211153" cy="257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PoljeZBesedilom 2"/>
          <p:cNvSpPr txBox="1"/>
          <p:nvPr/>
        </p:nvSpPr>
        <p:spPr>
          <a:xfrm>
            <a:off x="2164435" y="7807870"/>
            <a:ext cx="1473246" cy="9694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vmesniki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opisujejo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vse metode za delo z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zbirko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implementacije</a:t>
            </a:r>
            <a:endParaRPr lang="pl-PL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pomožne metode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za pogoste algoritme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iteratorji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sprehod čez zbirke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jeZBesedilom 2"/>
          <p:cNvSpPr txBox="1"/>
          <p:nvPr/>
        </p:nvSpPr>
        <p:spPr>
          <a:xfrm>
            <a:off x="327537" y="2834754"/>
            <a:ext cx="2664296" cy="984885"/>
          </a:xfrm>
          <a:prstGeom prst="rect">
            <a:avLst/>
          </a:prstGeom>
          <a:solidFill>
            <a:srgbClr val="F9AB5D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OBHOD DREVESA:</a:t>
            </a:r>
            <a:endParaRPr lang="sl-SI" sz="900" b="1" dirty="0" smtClean="0">
              <a:solidFill>
                <a:schemeClr val="accent6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preorder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premi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oznako korena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 oznakami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postorder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obratni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obratno najprej oznake poddreves nato oznake korena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inorder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oz.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vmesni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levo poddrevo, koren, desno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nivojski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izpišemo po nivojih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558216"/>
            <a:ext cx="2952328" cy="1093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29"/>
          <p:cNvSpPr txBox="1"/>
          <p:nvPr/>
        </p:nvSpPr>
        <p:spPr>
          <a:xfrm>
            <a:off x="260648" y="213098"/>
            <a:ext cx="6337249" cy="261610"/>
          </a:xfrm>
          <a:prstGeom prst="rect">
            <a:avLst/>
          </a:prstGeom>
          <a:solidFill>
            <a:srgbClr val="9CAF27"/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DREVO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3" name="PoljeZBesedilom 2"/>
          <p:cNvSpPr txBox="1"/>
          <p:nvPr/>
        </p:nvSpPr>
        <p:spPr>
          <a:xfrm>
            <a:off x="260648" y="582355"/>
            <a:ext cx="2664296" cy="861774"/>
          </a:xfrm>
          <a:prstGeom prst="rect">
            <a:avLst/>
          </a:prstGeom>
          <a:solidFill>
            <a:srgbClr val="CBDB7B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TREE BASICS:</a:t>
            </a:r>
            <a:endParaRPr lang="sl-SI" sz="900" b="1" dirty="0" smtClean="0">
              <a:solidFill>
                <a:srgbClr val="225427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zbirka hierarhično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urejenih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 imajo relacijo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 sin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oznaka, oče, če obstaja sin je to levi sin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nima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kazalci</a:t>
            </a:r>
            <a:endParaRPr lang="sl-SI" sz="8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t="6624"/>
          <a:stretch/>
        </p:blipFill>
        <p:spPr bwMode="auto">
          <a:xfrm>
            <a:off x="2965175" y="506864"/>
            <a:ext cx="3711072" cy="1874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oljeZBesedilom 2"/>
          <p:cNvSpPr txBox="1"/>
          <p:nvPr/>
        </p:nvSpPr>
        <p:spPr>
          <a:xfrm>
            <a:off x="3415974" y="1568371"/>
            <a:ext cx="7692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vrstica: </a:t>
            </a:r>
            <a:r>
              <a:rPr lang="sl-SI" sz="700" b="1" dirty="0" smtClean="0">
                <a:solidFill>
                  <a:srgbClr val="C4461E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700" b="1" dirty="0" smtClean="0">
                <a:solidFill>
                  <a:srgbClr val="C4461E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ivo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2555776"/>
            <a:ext cx="3600400" cy="129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3075843" y="683568"/>
            <a:ext cx="1187549" cy="200055"/>
          </a:xfrm>
          <a:prstGeom prst="rect">
            <a:avLst/>
          </a:prstGeom>
          <a:solidFill>
            <a:srgbClr val="E7F8B2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terminologija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85327" y="2017205"/>
            <a:ext cx="1455298" cy="353943"/>
            <a:chOff x="1819448" y="1265585"/>
            <a:chExt cx="1455298" cy="353943"/>
          </a:xfrm>
        </p:grpSpPr>
        <p:sp>
          <p:nvSpPr>
            <p:cNvPr id="8" name="PoljeZBesedilom 2"/>
            <p:cNvSpPr txBox="1"/>
            <p:nvPr/>
          </p:nvSpPr>
          <p:spPr>
            <a:xfrm>
              <a:off x="1819448" y="1265585"/>
              <a:ext cx="1455298" cy="353943"/>
            </a:xfrm>
            <a:prstGeom prst="rect">
              <a:avLst/>
            </a:prstGeom>
            <a:solidFill>
              <a:srgbClr val="E7B481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če imamo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uravnoteženo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drevo:</a:t>
              </a:r>
            </a:p>
            <a:p>
              <a:pPr>
                <a:buSzPct val="110000"/>
              </a:pPr>
              <a:endParaRPr lang="sl-SI" sz="3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337" y="1428921"/>
              <a:ext cx="1321520" cy="167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414844" y="1187771"/>
            <a:ext cx="1279612" cy="338554"/>
            <a:chOff x="1717340" y="2202850"/>
            <a:chExt cx="1279612" cy="338554"/>
          </a:xfrm>
        </p:grpSpPr>
        <p:sp>
          <p:nvSpPr>
            <p:cNvPr id="10" name="PoljeZBesedilom 2"/>
            <p:cNvSpPr txBox="1"/>
            <p:nvPr/>
          </p:nvSpPr>
          <p:spPr>
            <a:xfrm>
              <a:off x="1717340" y="2202850"/>
              <a:ext cx="1279612" cy="338554"/>
            </a:xfrm>
            <a:prstGeom prst="rect">
              <a:avLst/>
            </a:prstGeom>
            <a:solidFill>
              <a:srgbClr val="E7B481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če imamo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izrojeno 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drevo:</a:t>
              </a:r>
            </a:p>
            <a:p>
              <a:pPr>
                <a:buSzPct val="110000"/>
              </a:pPr>
              <a:endParaRPr lang="sl-SI" sz="200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  <a:p>
              <a:pPr>
                <a:buSzPct val="110000"/>
              </a:pPr>
              <a:endPara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349" y="2356738"/>
              <a:ext cx="1122723" cy="154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PoljeZBesedilom 2"/>
          <p:cNvSpPr txBox="1"/>
          <p:nvPr/>
        </p:nvSpPr>
        <p:spPr>
          <a:xfrm>
            <a:off x="4495276" y="6012160"/>
            <a:ext cx="115901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Wingdings" pitchFamily="2" charset="2"/>
              <a:buChar char="§"/>
            </a:pPr>
            <a:r>
              <a:rPr lang="sl-SI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 B E F I J K C G H D</a:t>
            </a:r>
          </a:p>
          <a:p>
            <a:pPr marL="171450" indent="-171450">
              <a:buSzPct val="110000"/>
              <a:buFont typeface="Wingdings" pitchFamily="2" charset="2"/>
              <a:buChar char="§"/>
            </a:pPr>
            <a:r>
              <a:rPr lang="sl-SI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 I J K F B G H C D A</a:t>
            </a:r>
          </a:p>
          <a:p>
            <a:pPr marL="171450" indent="-171450">
              <a:buSzPct val="110000"/>
              <a:buFont typeface="Wingdings" pitchFamily="2" charset="2"/>
              <a:buChar char="§"/>
            </a:pPr>
            <a:r>
              <a:rPr lang="sl-SI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 B I F J K A G C H D</a:t>
            </a:r>
          </a:p>
          <a:p>
            <a:pPr marL="171450" indent="-171450">
              <a:buSzPct val="110000"/>
              <a:buFont typeface="Wingdings" pitchFamily="2" charset="2"/>
              <a:buChar char="§"/>
            </a:pPr>
            <a:r>
              <a:rPr lang="sl-SI" sz="6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 B C D E F G H I J K</a:t>
            </a:r>
            <a:endParaRPr lang="sl-SI" sz="6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589926" y="3823990"/>
            <a:ext cx="0" cy="2900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1" y="4193028"/>
            <a:ext cx="1464422" cy="114738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PoljeZBesedilom 2"/>
          <p:cNvSpPr txBox="1"/>
          <p:nvPr/>
        </p:nvSpPr>
        <p:spPr>
          <a:xfrm>
            <a:off x="705293" y="3913951"/>
            <a:ext cx="780671" cy="200055"/>
          </a:xfrm>
          <a:prstGeom prst="rect">
            <a:avLst/>
          </a:prstGeom>
          <a:solidFill>
            <a:srgbClr val="E7F8B2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premi obhod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17" y="4193028"/>
            <a:ext cx="1445432" cy="114738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PoljeZBesedilom 2"/>
          <p:cNvSpPr txBox="1"/>
          <p:nvPr/>
        </p:nvSpPr>
        <p:spPr>
          <a:xfrm>
            <a:off x="2239039" y="3913951"/>
            <a:ext cx="780671" cy="200055"/>
          </a:xfrm>
          <a:prstGeom prst="rect">
            <a:avLst/>
          </a:prstGeom>
          <a:solidFill>
            <a:srgbClr val="E7F8B2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obratni obhod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145" y="4195310"/>
            <a:ext cx="1640381" cy="1312794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3708043" y="3914729"/>
            <a:ext cx="831711" cy="200055"/>
          </a:xfrm>
          <a:prstGeom prst="rect">
            <a:avLst/>
          </a:prstGeom>
          <a:solidFill>
            <a:srgbClr val="E7F8B2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vmesni obhod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88" y="4193028"/>
            <a:ext cx="1597151" cy="170207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oljeZBesedilom 2"/>
          <p:cNvSpPr txBox="1"/>
          <p:nvPr/>
        </p:nvSpPr>
        <p:spPr>
          <a:xfrm>
            <a:off x="5179289" y="3913935"/>
            <a:ext cx="950001" cy="200055"/>
          </a:xfrm>
          <a:prstGeom prst="rect">
            <a:avLst/>
          </a:prstGeom>
          <a:solidFill>
            <a:srgbClr val="E7F8B2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obhod po nivojih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0" name="PoljeZBesedilom 2"/>
          <p:cNvSpPr txBox="1"/>
          <p:nvPr/>
        </p:nvSpPr>
        <p:spPr>
          <a:xfrm>
            <a:off x="3075842" y="5569605"/>
            <a:ext cx="1865683" cy="307777"/>
          </a:xfrm>
          <a:prstGeom prst="rect">
            <a:avLst/>
          </a:prstGeom>
          <a:solidFill>
            <a:srgbClr val="E7B48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povečujemo 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nivo 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dokler </a:t>
            </a:r>
            <a:r>
              <a:rPr lang="pt-BR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se še kaj </a:t>
            </a:r>
            <a:r>
              <a:rPr lang="pt-BR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izpiše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števec teče po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korenu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nivoju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2" name="PoljeZBesedilom 2"/>
          <p:cNvSpPr txBox="1"/>
          <p:nvPr/>
        </p:nvSpPr>
        <p:spPr>
          <a:xfrm>
            <a:off x="238901" y="5456607"/>
            <a:ext cx="2595158" cy="1477328"/>
          </a:xfrm>
          <a:prstGeom prst="rect">
            <a:avLst/>
          </a:prstGeom>
          <a:solidFill>
            <a:srgbClr val="FF8047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037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 Z POLJEM:</a:t>
            </a:r>
            <a:endParaRPr lang="sl-SI" sz="900" b="1" dirty="0" smtClean="0">
              <a:solidFill>
                <a:srgbClr val="C037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vozlišče hrani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število sinov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celo drevo hrani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število vozlišč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 drevesa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prvi element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sledijo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 vozlišča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levega poddrevesa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redko se uporablja ker ni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dinamično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problematično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spreminjanje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razen 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ustvarimo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drevo in ko iščemo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desnega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brata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kjer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število vozlišč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operacije učinkovite za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levo poravnano drevo</a:t>
            </a:r>
          </a:p>
        </p:txBody>
      </p:sp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2" y="6933935"/>
            <a:ext cx="1386173" cy="186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59" y="5946398"/>
            <a:ext cx="1592843" cy="971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PoljeZBesedilom 2"/>
          <p:cNvSpPr txBox="1"/>
          <p:nvPr/>
        </p:nvSpPr>
        <p:spPr>
          <a:xfrm>
            <a:off x="1836439" y="7029256"/>
            <a:ext cx="2436421" cy="984885"/>
          </a:xfrm>
          <a:prstGeom prst="rect">
            <a:avLst/>
          </a:prstGeom>
          <a:solidFill>
            <a:srgbClr val="FF8047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037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 Z KAZALCI:</a:t>
            </a:r>
            <a:endParaRPr lang="sl-SI" sz="900" b="1" dirty="0" smtClean="0">
              <a:solidFill>
                <a:srgbClr val="C037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vsako vozlišče vsebuje kazalca na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levega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otroka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desnega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brata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vsako vozlišče vsebuje kazalce na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vse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otroke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po navadi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binarna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drevo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podano 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 kazalcem na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koren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operacije imajo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pl-PL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8023957"/>
            <a:ext cx="1489913" cy="744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2"/>
          <a:stretch/>
        </p:blipFill>
        <p:spPr bwMode="auto">
          <a:xfrm>
            <a:off x="3058939" y="8078157"/>
            <a:ext cx="1510628" cy="71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PoljeZBesedilom 2"/>
          <p:cNvSpPr txBox="1"/>
          <p:nvPr/>
        </p:nvSpPr>
        <p:spPr>
          <a:xfrm>
            <a:off x="4433437" y="6612780"/>
            <a:ext cx="2240147" cy="230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binarno drevo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PoljeZBesedilom 2"/>
              <p:cNvSpPr txBox="1"/>
              <p:nvPr/>
            </p:nvSpPr>
            <p:spPr>
              <a:xfrm>
                <a:off x="4405422" y="6947191"/>
                <a:ext cx="2221117" cy="590226"/>
              </a:xfrm>
              <a:prstGeom prst="rect">
                <a:avLst/>
              </a:prstGeom>
              <a:solidFill>
                <a:srgbClr val="CBDB7B"/>
              </a:solidFill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vozlišče</a:t>
                </a: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: stopnja največ 2</a:t>
                </a: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lahko ima tudi samo </a:t>
                </a: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desnega </a:t>
                </a: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sina</a:t>
                </a: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sl-SI" sz="800" b="1" dirty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n</a:t>
                </a: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ajveč</a:t>
                </a: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 </a:t>
                </a: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vozlišč</a:t>
                </a: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 možnih: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sz="800" b="1" i="1" smtClean="0">
                            <a:latin typeface="Cambria Math"/>
                            <a:ea typeface="Malgun Gothic" pitchFamily="34" charset="-127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sl-SI" sz="800" b="1" i="1" smtClean="0">
                            <a:latin typeface="Cambria Math"/>
                            <a:ea typeface="Malgun Gothic" pitchFamily="34" charset="-127"/>
                            <a:cs typeface="Arial" pitchFamily="34" charset="0"/>
                          </a:rPr>
                          <m:t>𝟐</m:t>
                        </m:r>
                      </m:e>
                      <m:sup>
                        <m:r>
                          <a:rPr lang="sl-SI" sz="800" b="1" i="1" smtClean="0">
                            <a:latin typeface="Cambria Math"/>
                            <a:ea typeface="Malgun Gothic" pitchFamily="34" charset="-127"/>
                            <a:cs typeface="Arial" pitchFamily="34" charset="0"/>
                          </a:rPr>
                          <m:t>𝒗𝒊</m:t>
                        </m:r>
                        <m:r>
                          <a:rPr lang="sl-SI" sz="800" b="1" i="1" smtClean="0">
                            <a:latin typeface="Cambria Math"/>
                            <a:ea typeface="Malgun Gothic" pitchFamily="34" charset="-127"/>
                            <a:cs typeface="Arial" pitchFamily="34" charset="0"/>
                          </a:rPr>
                          <m:t>š</m:t>
                        </m:r>
                        <m:r>
                          <a:rPr lang="sl-SI" sz="800" b="1" i="1" smtClean="0">
                            <a:latin typeface="Cambria Math"/>
                            <a:ea typeface="Malgun Gothic" pitchFamily="34" charset="-127"/>
                            <a:cs typeface="Arial" pitchFamily="34" charset="0"/>
                          </a:rPr>
                          <m:t>𝒊𝒏𝒂</m:t>
                        </m:r>
                      </m:sup>
                    </m:sSup>
                    <m:r>
                      <a:rPr lang="sl-SI" sz="800" b="1" i="1" smtClean="0">
                        <a:latin typeface="Cambria Math"/>
                        <a:ea typeface="Malgun Gothic" pitchFamily="34" charset="-127"/>
                        <a:cs typeface="Arial" pitchFamily="34" charset="0"/>
                      </a:rPr>
                      <m:t>−</m:t>
                    </m:r>
                    <m:r>
                      <a:rPr lang="sl-SI" sz="800" b="1" i="1" smtClean="0">
                        <a:latin typeface="Cambria Math"/>
                        <a:ea typeface="Malgun Gothic" pitchFamily="34" charset="-127"/>
                        <a:cs typeface="Arial" pitchFamily="34" charset="0"/>
                      </a:rPr>
                      <m:t>𝟏</m:t>
                    </m:r>
                  </m:oMath>
                </a14:m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 </a:t>
                </a: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  <a:p>
                <a:pPr marL="171450" indent="-171450">
                  <a:buSzPct val="110000"/>
                  <a:buFont typeface="Arial" pitchFamily="34" charset="0"/>
                  <a:buChar char="→"/>
                </a:pP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n </a:t>
                </a: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vozlišč ima </a:t>
                </a: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n</a:t>
                </a: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 + </a:t>
                </a:r>
                <a:r>
                  <a:rPr lang="sl-SI" sz="800" b="1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1</a:t>
                </a:r>
                <a:r>
                  <a:rPr lang="sl-SI" sz="800" dirty="0" smtClean="0">
                    <a:latin typeface="Arial" pitchFamily="34" charset="0"/>
                    <a:ea typeface="Malgun Gothic" pitchFamily="34" charset="-127"/>
                    <a:cs typeface="Arial" pitchFamily="34" charset="0"/>
                  </a:rPr>
                  <a:t> praznih poddreves</a:t>
                </a:r>
                <a:endParaRPr lang="sl-SI" sz="800" dirty="0" smtClean="0">
                  <a:latin typeface="Arial" pitchFamily="34" charset="0"/>
                  <a:ea typeface="Malgun Gothic" pitchFamily="34" charset="-127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41" name="PoljeZBesedilom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422" y="6947191"/>
                <a:ext cx="2221117" cy="590226"/>
              </a:xfrm>
              <a:prstGeom prst="rect">
                <a:avLst/>
              </a:prstGeom>
              <a:blipFill rotWithShape="1"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422" y="7596336"/>
            <a:ext cx="104775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PoljeZBesedilom 2"/>
          <p:cNvSpPr txBox="1"/>
          <p:nvPr/>
        </p:nvSpPr>
        <p:spPr>
          <a:xfrm>
            <a:off x="5496404" y="7592286"/>
            <a:ext cx="1177180" cy="200055"/>
          </a:xfrm>
          <a:prstGeom prst="rect">
            <a:avLst/>
          </a:prstGeom>
          <a:solidFill>
            <a:srgbClr val="E7B48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ocena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višine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drevesa</a:t>
            </a:r>
            <a:endParaRPr lang="sl-SI" sz="700" b="1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4" name="PoljeZBesedilom 2"/>
          <p:cNvSpPr txBox="1"/>
          <p:nvPr/>
        </p:nvSpPr>
        <p:spPr>
          <a:xfrm>
            <a:off x="4693908" y="7893491"/>
            <a:ext cx="1719204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04421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IZRAZNA DREVESA:</a:t>
            </a:r>
            <a:endParaRPr lang="sl-SI" sz="900" b="1" dirty="0" smtClean="0">
              <a:solidFill>
                <a:srgbClr val="204421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poznati moramo strukturo vseh možnih izrazov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leva asociativnost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prioriteta operatorjev</a:t>
            </a:r>
          </a:p>
        </p:txBody>
      </p:sp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45" y="8659714"/>
            <a:ext cx="646871" cy="10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79" y="8665074"/>
            <a:ext cx="660147" cy="96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7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2"/>
          <p:cNvSpPr txBox="1"/>
          <p:nvPr/>
        </p:nvSpPr>
        <p:spPr>
          <a:xfrm>
            <a:off x="260648" y="297274"/>
            <a:ext cx="1415380" cy="1246495"/>
          </a:xfrm>
          <a:prstGeom prst="rect">
            <a:avLst/>
          </a:prstGeom>
          <a:solidFill>
            <a:srgbClr val="F9AB5D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kontekstno neodvisne gramatike:</a:t>
            </a:r>
            <a:endParaRPr lang="sl-SI" sz="900" b="1" dirty="0" smtClean="0">
              <a:solidFill>
                <a:schemeClr val="accent6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opisuje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možne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aritmetične izraze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pravil, ki bodo iz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začetne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spremenljivke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generirala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poljuben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aritmetični izraz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7" name="PoljeZBesedilom 2"/>
          <p:cNvSpPr txBox="1"/>
          <p:nvPr/>
        </p:nvSpPr>
        <p:spPr>
          <a:xfrm>
            <a:off x="1844824" y="312663"/>
            <a:ext cx="2520280" cy="12311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accent6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sintaktična analiza:</a:t>
            </a:r>
            <a:endParaRPr lang="sl-SI" sz="900" b="1" dirty="0" smtClean="0">
              <a:solidFill>
                <a:schemeClr val="accent6">
                  <a:lumMod val="50000"/>
                </a:schemeClr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izraz beremo na vhodu od </a:t>
            </a:r>
            <a:r>
              <a:rPr lang="pl-PL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leve</a:t>
            </a:r>
            <a:r>
              <a:rPr lang="pl-PL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proti </a:t>
            </a:r>
            <a:r>
              <a:rPr lang="pl-PL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beremo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simbol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 simbol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simbol je lahko: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operator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oklepaj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število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za vsako spremenljivko uvedemo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metodo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med sintaktično analizo lahko gradimo izrazno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vhod v metodo dobi tudi dele za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izgradnjo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poddrevesa in vrne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to drevo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11380" y="173162"/>
            <a:ext cx="3072560" cy="1685230"/>
            <a:chOff x="3611380" y="82426"/>
            <a:chExt cx="3072560" cy="168523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120" y="88776"/>
              <a:ext cx="2174820" cy="1678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5396" y="1337543"/>
              <a:ext cx="1562094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PoljeZBesedilom 2"/>
            <p:cNvSpPr txBox="1"/>
            <p:nvPr/>
          </p:nvSpPr>
          <p:spPr>
            <a:xfrm>
              <a:off x="3611380" y="82426"/>
              <a:ext cx="1380447" cy="3077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SzPct val="110000"/>
              </a:pP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primer izraznega drevesa za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logične</a:t>
              </a:r>
              <a:r>
                <a:rPr lang="sl-SI" sz="700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 </a:t>
              </a:r>
              <a:r>
                <a:rPr lang="sl-SI" sz="700" b="1" dirty="0" smtClean="0">
                  <a:latin typeface="Arial" pitchFamily="34" charset="0"/>
                  <a:ea typeface="Malgun Gothic" pitchFamily="34" charset="-127"/>
                  <a:cs typeface="Arial" pitchFamily="34" charset="0"/>
                </a:rPr>
                <a:t>izraze</a:t>
              </a:r>
              <a:endPara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endParaRPr>
            </a:p>
          </p:txBody>
        </p:sp>
      </p:grpSp>
      <p:sp>
        <p:nvSpPr>
          <p:cNvPr id="8" name="PoljeZBesedilom 29"/>
          <p:cNvSpPr txBox="1"/>
          <p:nvPr/>
        </p:nvSpPr>
        <p:spPr>
          <a:xfrm>
            <a:off x="260647" y="1643882"/>
            <a:ext cx="5904657" cy="2616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sz="1100" dirty="0" smtClean="0">
                <a:latin typeface="Cascadia Mono SemiBold" pitchFamily="49" charset="0"/>
                <a:cs typeface="Cascadia Mono SemiBold" pitchFamily="49" charset="0"/>
              </a:rPr>
              <a:t>SLOVAR</a:t>
            </a:r>
            <a:endParaRPr lang="sl-SI" sz="1100" dirty="0">
              <a:latin typeface="Cascadia Mono SemiBold" pitchFamily="49" charset="0"/>
              <a:cs typeface="Cascadia Mono SemiBold" pitchFamily="49" charset="0"/>
            </a:endParaRPr>
          </a:p>
        </p:txBody>
      </p:sp>
      <p:sp>
        <p:nvSpPr>
          <p:cNvPr id="9" name="PoljeZBesedilom 2"/>
          <p:cNvSpPr txBox="1"/>
          <p:nvPr/>
        </p:nvSpPr>
        <p:spPr>
          <a:xfrm>
            <a:off x="260647" y="2051720"/>
            <a:ext cx="2664296" cy="110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5513D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SLOVAR BASICS:</a:t>
            </a:r>
            <a:endParaRPr lang="sl-SI" sz="900" b="1" dirty="0" smtClean="0">
              <a:solidFill>
                <a:srgbClr val="25513D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poseben primer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množice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omogoča samo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zahteva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učinkovito iskanje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iskanje je razlika med slovarjem in seznamom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urejenost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bodisi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elementih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ali pa na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ključih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minimalni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maksimalni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predhodnik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pa izpis na intervalu funkcije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43" y="2051720"/>
            <a:ext cx="2952329" cy="61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PoljeZBesedilom 2"/>
          <p:cNvSpPr txBox="1"/>
          <p:nvPr/>
        </p:nvSpPr>
        <p:spPr>
          <a:xfrm>
            <a:off x="260646" y="3239170"/>
            <a:ext cx="309634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chemeClr val="tx2">
                    <a:lumMod val="50000"/>
                  </a:schemeClr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</a:t>
            </a:r>
            <a:endParaRPr lang="sl-SI" sz="8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8"/>
          <a:stretch/>
        </p:blipFill>
        <p:spPr bwMode="auto">
          <a:xfrm>
            <a:off x="293962" y="3768383"/>
            <a:ext cx="1550862" cy="1535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4"/>
          <a:stretch/>
        </p:blipFill>
        <p:spPr bwMode="auto">
          <a:xfrm>
            <a:off x="1916832" y="3774696"/>
            <a:ext cx="1512168" cy="152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PoljeZBesedilom 2"/>
          <p:cNvSpPr txBox="1"/>
          <p:nvPr/>
        </p:nvSpPr>
        <p:spPr>
          <a:xfrm>
            <a:off x="3097448" y="2843808"/>
            <a:ext cx="3586492" cy="2308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BST: binarno iskalno drevo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7" name="PoljeZBesedilom 2"/>
          <p:cNvSpPr txBox="1"/>
          <p:nvPr/>
        </p:nvSpPr>
        <p:spPr>
          <a:xfrm>
            <a:off x="505477" y="3521601"/>
            <a:ext cx="1117952" cy="200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ZGOŠČENA TABELA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8" name="PoljeZBesedilom 2"/>
          <p:cNvSpPr txBox="1"/>
          <p:nvPr/>
        </p:nvSpPr>
        <p:spPr>
          <a:xfrm>
            <a:off x="2046124" y="3521600"/>
            <a:ext cx="1253584" cy="200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DREVESNE STRUKTURE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19" name="PoljeZBesedilom 2"/>
          <p:cNvSpPr txBox="1"/>
          <p:nvPr/>
        </p:nvSpPr>
        <p:spPr>
          <a:xfrm>
            <a:off x="3501008" y="3157132"/>
            <a:ext cx="318293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najbolj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simple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drevesna implementacija slovarja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rekurzivna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definicija</a:t>
            </a:r>
            <a:endParaRPr lang="sl-SI" sz="8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prazno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drevo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BTS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 z oznako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x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levim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desnim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poddrevesom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BTS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če sta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BTS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velja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zgornja formula 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27" y="3354586"/>
            <a:ext cx="1386796" cy="17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50" y="4547259"/>
            <a:ext cx="2538586" cy="106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PoljeZBesedilom 2"/>
          <p:cNvSpPr txBox="1"/>
          <p:nvPr/>
        </p:nvSpPr>
        <p:spPr>
          <a:xfrm>
            <a:off x="3637152" y="4696277"/>
            <a:ext cx="79330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 podano kot referenca na vozlišče na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korenu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132" y="3906604"/>
            <a:ext cx="2878019" cy="64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oljeZBesedilom 2"/>
          <p:cNvSpPr txBox="1"/>
          <p:nvPr/>
        </p:nvSpPr>
        <p:spPr>
          <a:xfrm>
            <a:off x="3977454" y="4361727"/>
            <a:ext cx="1251746" cy="2000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29" name="PoljeZBesedilom 2"/>
          <p:cNvSpPr txBox="1"/>
          <p:nvPr/>
        </p:nvSpPr>
        <p:spPr>
          <a:xfrm>
            <a:off x="4275578" y="5690516"/>
            <a:ext cx="2290171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iskanje v BTS: </a:t>
            </a:r>
            <a:endParaRPr lang="sl-SI" sz="900" b="1" dirty="0" smtClean="0">
              <a:solidFill>
                <a:srgbClr val="225427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največ možnih korakov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višina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drevesa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poravnanem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drevesu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izrojenem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603" y="6372200"/>
            <a:ext cx="2272214" cy="118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PoljeZBesedilom 2"/>
          <p:cNvSpPr txBox="1"/>
          <p:nvPr/>
        </p:nvSpPr>
        <p:spPr>
          <a:xfrm>
            <a:off x="1847726" y="5382739"/>
            <a:ext cx="2290171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dodajanje v BTS: </a:t>
            </a:r>
            <a:endParaRPr lang="sl-SI" sz="900" b="1" dirty="0" smtClean="0">
              <a:solidFill>
                <a:srgbClr val="225427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največ možnih korakov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višina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drevesa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poravnanem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drevesu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izrojenem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drevesu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011" y="6014638"/>
            <a:ext cx="2463886" cy="1234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PoljeZBesedilom 2"/>
          <p:cNvSpPr txBox="1"/>
          <p:nvPr/>
        </p:nvSpPr>
        <p:spPr>
          <a:xfrm>
            <a:off x="193444" y="5382739"/>
            <a:ext cx="161537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rotacija:</a:t>
            </a:r>
            <a:endParaRPr lang="sl-SI" sz="900" b="1" dirty="0" smtClean="0">
              <a:solidFill>
                <a:srgbClr val="225427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zrcalimo drevo po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simetrali</a:t>
            </a:r>
          </a:p>
        </p:txBody>
      </p:sp>
      <p:pic>
        <p:nvPicPr>
          <p:cNvPr id="5136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98"/>
          <a:stretch/>
        </p:blipFill>
        <p:spPr bwMode="auto">
          <a:xfrm>
            <a:off x="310019" y="5784994"/>
            <a:ext cx="1382224" cy="84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658628" y="6208390"/>
            <a:ext cx="3538" cy="8118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78" y="6683916"/>
            <a:ext cx="1280651" cy="79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68" y="7596336"/>
            <a:ext cx="2543073" cy="118122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PoljeZBesedilom 2"/>
          <p:cNvSpPr txBox="1"/>
          <p:nvPr/>
        </p:nvSpPr>
        <p:spPr>
          <a:xfrm>
            <a:off x="2854623" y="7092845"/>
            <a:ext cx="1247106" cy="15388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ELEMENTA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</a:t>
            </a:r>
          </a:p>
          <a:p>
            <a:pPr>
              <a:buSzPct val="110000"/>
            </a:pPr>
            <a:endParaRPr lang="sl-SI" sz="3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nov element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manjši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potem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rekurzivno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dodamo element v koren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poddrevesa, 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rotacijo</a:t>
            </a:r>
          </a:p>
          <a:p>
            <a:pPr marL="171450" indent="-171450">
              <a:buSzPct val="110000"/>
              <a:buFont typeface="Arial" pitchFamily="34" charset="0"/>
              <a:buChar char="•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ravno obratno v koren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imamo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rotacijo</a:t>
            </a:r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402" y="7668344"/>
            <a:ext cx="2498521" cy="1181224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PoljeZBesedilom 2"/>
          <p:cNvSpPr txBox="1"/>
          <p:nvPr/>
        </p:nvSpPr>
        <p:spPr>
          <a:xfrm>
            <a:off x="1158261" y="7361978"/>
            <a:ext cx="1517141" cy="200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manjšega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7" name="PoljeZBesedilom 2"/>
          <p:cNvSpPr txBox="1"/>
          <p:nvPr/>
        </p:nvSpPr>
        <p:spPr>
          <a:xfrm>
            <a:off x="3750549" y="8677532"/>
            <a:ext cx="1517141" cy="200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večjega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elementa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3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609" y="7927075"/>
            <a:ext cx="1425444" cy="82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oljeZBesedilom 2"/>
          <p:cNvSpPr txBox="1"/>
          <p:nvPr/>
        </p:nvSpPr>
        <p:spPr>
          <a:xfrm>
            <a:off x="3068960" y="2266539"/>
            <a:ext cx="2664296" cy="984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1A02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RBT </a:t>
            </a:r>
            <a:r>
              <a:rPr lang="sl-SI" sz="900" b="1" dirty="0" smtClean="0">
                <a:solidFill>
                  <a:srgbClr val="1A02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BASICS:</a:t>
            </a:r>
            <a:endParaRPr lang="sl-SI" sz="900" b="1" dirty="0" smtClean="0">
              <a:solidFill>
                <a:srgbClr val="1A02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vozlišče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rdeče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barve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vsako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rdeče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lahko samo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črna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sinova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vsaka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pot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od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praznega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poddrevesa vsebuje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enako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število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črnih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višina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največ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log</a:t>
            </a:r>
            <a:r>
              <a:rPr lang="sl-SI" sz="800" b="1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</a:t>
            </a:r>
            <a:r>
              <a:rPr lang="sl-SI" sz="800" baseline="-250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+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vedno delno poravnano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79512"/>
            <a:ext cx="2376264" cy="161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oljeZBesedilom 2"/>
          <p:cNvSpPr txBox="1"/>
          <p:nvPr/>
        </p:nvSpPr>
        <p:spPr>
          <a:xfrm>
            <a:off x="764704" y="1623491"/>
            <a:ext cx="2016224" cy="200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implementacija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koren pri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BST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4" name="PoljeZBesedilom 2"/>
          <p:cNvSpPr txBox="1"/>
          <p:nvPr/>
        </p:nvSpPr>
        <p:spPr>
          <a:xfrm>
            <a:off x="2517722" y="107504"/>
            <a:ext cx="1678540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225427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brisanje v BTS: </a:t>
            </a:r>
            <a:endParaRPr lang="sl-SI" sz="900" b="1" dirty="0" smtClean="0">
              <a:solidFill>
                <a:srgbClr val="225427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ne smemo zbrisat cele veje 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posodobimo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poiščemo element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ga nadomestimo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minimalnim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elementom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desnem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poddrevesom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lahk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 z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maksimalnem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levem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glede časovne zahtevnosti je isto kakor za vstavljanje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7504"/>
            <a:ext cx="2304256" cy="230425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jeZBesedilom 2"/>
          <p:cNvSpPr txBox="1"/>
          <p:nvPr/>
        </p:nvSpPr>
        <p:spPr>
          <a:xfrm>
            <a:off x="148754" y="1924424"/>
            <a:ext cx="4047508" cy="230832"/>
          </a:xfrm>
          <a:prstGeom prst="rect">
            <a:avLst/>
          </a:prstGeom>
          <a:solidFill>
            <a:srgbClr val="C03700"/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RBT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: 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rdeče črno </a:t>
            </a:r>
            <a:r>
              <a:rPr lang="sl-SI" sz="900" dirty="0" smtClean="0">
                <a:latin typeface="Cascadia Mono SemiBold" pitchFamily="49" charset="0"/>
                <a:cs typeface="Cascadia Mono SemiBold" pitchFamily="49" charset="0"/>
              </a:rPr>
              <a:t>iskalno drevo</a:t>
            </a:r>
            <a:endParaRPr lang="sl-SI" sz="800" dirty="0" smtClean="0">
              <a:solidFill>
                <a:srgbClr val="994A09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8" name="PoljeZBesedilom 2"/>
          <p:cNvSpPr txBox="1"/>
          <p:nvPr/>
        </p:nvSpPr>
        <p:spPr>
          <a:xfrm>
            <a:off x="148754" y="2323654"/>
            <a:ext cx="2776190" cy="984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lomljena drevesa: </a:t>
            </a:r>
            <a:endParaRPr lang="sl-SI" sz="9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vsaki operaciji se drevo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lomi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dvojne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rotacije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dvig elementa v koren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iskanju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se najdeni element dvigne v koren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vstavljanju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vstavimo kot list in dvignemo v koren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pri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brisanju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dvignemo v koren, dvignemo najmanjši element v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levem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poddrevesu in nadomestimo koren</a:t>
            </a:r>
            <a:endParaRPr lang="sl-SI" sz="800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9" name="PoljeZBesedilom 2"/>
          <p:cNvSpPr txBox="1"/>
          <p:nvPr/>
        </p:nvSpPr>
        <p:spPr>
          <a:xfrm>
            <a:off x="1988840" y="2266539"/>
            <a:ext cx="10081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random informativen fact idk man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4" y="3308539"/>
            <a:ext cx="3009426" cy="139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oljeZBesedilom 2"/>
          <p:cNvSpPr txBox="1"/>
          <p:nvPr/>
        </p:nvSpPr>
        <p:spPr>
          <a:xfrm>
            <a:off x="3152006" y="3350638"/>
            <a:ext cx="1164580" cy="877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delna poravnanost:</a:t>
            </a:r>
            <a:endParaRPr lang="sl-SI" sz="8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višina drevesa je največ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dvakrat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večja od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poravnanega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drevesa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z istim številom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vozlišč</a:t>
            </a:r>
          </a:p>
        </p:txBody>
      </p:sp>
      <p:sp>
        <p:nvSpPr>
          <p:cNvPr id="13" name="PoljeZBesedilom 2"/>
          <p:cNvSpPr txBox="1"/>
          <p:nvPr/>
        </p:nvSpPr>
        <p:spPr>
          <a:xfrm>
            <a:off x="4401108" y="3350638"/>
            <a:ext cx="2052228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900" b="1" dirty="0" smtClean="0">
                <a:solidFill>
                  <a:srgbClr val="1A02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IMPLEMENTACIJA:</a:t>
            </a:r>
            <a:endParaRPr lang="sl-SI" sz="900" b="1" dirty="0" smtClean="0">
              <a:solidFill>
                <a:srgbClr val="1A02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 navadnemu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BST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vozlišču dodamo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očeta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barvo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vse osnovne operacije 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reda 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O</a:t>
            </a:r>
            <a:r>
              <a:rPr lang="sl-SI" sz="8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(</a:t>
            </a:r>
            <a:r>
              <a:rPr lang="sl-SI" sz="8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log 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)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dodajanje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dodamo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rdeči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list</a:t>
            </a:r>
            <a:r>
              <a:rPr lang="sl-SI" sz="8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in mogoče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popravljamo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 najslabšem primeru 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korena</a:t>
            </a:r>
          </a:p>
          <a:p>
            <a:pPr marL="171450" indent="-171450">
              <a:buSzPct val="110000"/>
              <a:buFont typeface="Arial" pitchFamily="34" charset="0"/>
              <a:buChar char="→"/>
            </a:pP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brisanje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: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minimalni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iz desnega poddrevesa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nadomesti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element, če je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</a:t>
            </a:r>
            <a:r>
              <a:rPr lang="sl-SI" sz="8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mogoče potrebno popravljanje again najslabše do </a:t>
            </a:r>
            <a:r>
              <a:rPr lang="sl-SI" sz="8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13176" y="4827966"/>
            <a:ext cx="3538" cy="1760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oljeZBesedilom 2"/>
          <p:cNvSpPr txBox="1"/>
          <p:nvPr/>
        </p:nvSpPr>
        <p:spPr>
          <a:xfrm>
            <a:off x="4401108" y="5099834"/>
            <a:ext cx="2041050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popravljanje pri vstavljanju:</a:t>
            </a:r>
            <a:endParaRPr lang="sl-SI" sz="8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oče dodanega lista rdeč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!</a:t>
            </a: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 je koren drevesa,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zaključimo</a:t>
            </a: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stric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postane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stari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</a:t>
            </a:r>
            <a:r>
              <a:rPr lang="sl-SI" sz="700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ponovimo korake pri starem očetu</a:t>
            </a:r>
          </a:p>
          <a:p>
            <a:pPr marL="228600" indent="-228600">
              <a:buSzPct val="110000"/>
              <a:buFont typeface="+mj-lt"/>
              <a:buAutoNum type="arabicPeriod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stric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ni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rdeč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, zaključimo</a:t>
            </a:r>
          </a:p>
        </p:txBody>
      </p:sp>
      <p:sp>
        <p:nvSpPr>
          <p:cNvPr id="25" name="PoljeZBesedilom 2"/>
          <p:cNvSpPr txBox="1"/>
          <p:nvPr/>
        </p:nvSpPr>
        <p:spPr>
          <a:xfrm>
            <a:off x="4952140" y="5958865"/>
            <a:ext cx="1354351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3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izvedemo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rotaciji v poddrevesu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starega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končamo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2" y="4971811"/>
            <a:ext cx="4297686" cy="1420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>
            <a:off x="4183508" y="5292080"/>
            <a:ext cx="21760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oljeZBesedilom 2"/>
          <p:cNvSpPr txBox="1"/>
          <p:nvPr/>
        </p:nvSpPr>
        <p:spPr>
          <a:xfrm>
            <a:off x="3356992" y="4384651"/>
            <a:ext cx="9333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2. očeta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strica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pobarvamo v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starega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očeta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pa v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rdečo 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42" y="6374363"/>
            <a:ext cx="3655798" cy="136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4725144" y="5869275"/>
            <a:ext cx="0" cy="93497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oljeZBesedilom 2"/>
          <p:cNvSpPr txBox="1"/>
          <p:nvPr/>
        </p:nvSpPr>
        <p:spPr>
          <a:xfrm>
            <a:off x="211214" y="6588224"/>
            <a:ext cx="2569714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800" b="1" dirty="0" smtClean="0">
                <a:solidFill>
                  <a:srgbClr val="C00000"/>
                </a:solidFill>
                <a:latin typeface="Bahnschrift" pitchFamily="34" charset="0"/>
                <a:ea typeface="Malgun Gothic" pitchFamily="34" charset="-127"/>
                <a:cs typeface="Arial" pitchFamily="34" charset="0"/>
              </a:rPr>
              <a:t>popravljanje pri brisanju:</a:t>
            </a:r>
            <a:endParaRPr lang="sl-SI" sz="800" b="1" dirty="0" smtClean="0">
              <a:solidFill>
                <a:srgbClr val="C00000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30000"/>
            </a:pPr>
            <a:endParaRPr lang="sl-SI" sz="100" dirty="0" smtClean="0">
              <a:solidFill>
                <a:srgbClr val="22322A"/>
              </a:solidFill>
              <a:latin typeface="Bahnschrift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najprej brišemo kot navadno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BST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drevo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torej če je element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list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drevesa, ga enostavno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zbrišemo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če ima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samo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enega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sina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, ga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zbrišemo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ter na njegovo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mesto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postavimo njegovega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sina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in če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ima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dva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sina, zbrišemo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največji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iz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levega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poddrevesa 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ali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najmanjši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element iz </a:t>
            </a: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desnega</a:t>
            </a:r>
            <a:r>
              <a:rPr lang="sl-SI" sz="700" dirty="0">
                <a:latin typeface="Arial" pitchFamily="34" charset="0"/>
                <a:ea typeface="Malgun Gothic" pitchFamily="34" charset="-127"/>
                <a:cs typeface="Arial" pitchFamily="34" charset="0"/>
              </a:rPr>
              <a:t> poddrevesa, ki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nadomesti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zbrisano vozlišče</a:t>
            </a:r>
            <a:endParaRPr lang="sl-SI" sz="700" b="1" dirty="0" smtClean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endParaRPr lang="sl-SI" sz="700" dirty="0">
              <a:latin typeface="Arial" pitchFamily="34" charset="0"/>
              <a:ea typeface="Malgun Gothic" pitchFamily="34" charset="-127"/>
              <a:cs typeface="Arial" pitchFamily="34" charset="0"/>
            </a:endParaRPr>
          </a:p>
          <a:p>
            <a:pPr>
              <a:buSzPct val="110000"/>
            </a:pP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smo zbrisali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vozlišče se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zmanjša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višina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za ena kar je treba popravit.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9" y="7829723"/>
            <a:ext cx="4123658" cy="1033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PoljeZBesedilom 2"/>
          <p:cNvSpPr txBox="1"/>
          <p:nvPr/>
        </p:nvSpPr>
        <p:spPr>
          <a:xfrm>
            <a:off x="234121" y="7956376"/>
            <a:ext cx="80240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>
                <a:latin typeface="Arial" pitchFamily="34" charset="0"/>
                <a:ea typeface="Malgun Gothic" pitchFamily="34" charset="-127"/>
                <a:cs typeface="Arial" pitchFamily="34" charset="0"/>
              </a:rPr>
              <a:t>1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. sin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korena </a:t>
            </a:r>
            <a:r>
              <a:rPr lang="sl-SI" sz="700" b="1" dirty="0" smtClean="0">
                <a:solidFill>
                  <a:srgbClr val="C00000"/>
                </a:solidFill>
                <a:latin typeface="Arial" pitchFamily="34" charset="0"/>
                <a:ea typeface="Malgun Gothic" pitchFamily="34" charset="-127"/>
                <a:cs typeface="Arial" pitchFamily="34" charset="0"/>
              </a:rPr>
              <a:t>rdeč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potem ga pobarvamo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črno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in basta 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  <p:sp>
        <p:nvSpPr>
          <p:cNvPr id="36" name="PoljeZBesedilom 2"/>
          <p:cNvSpPr txBox="1"/>
          <p:nvPr/>
        </p:nvSpPr>
        <p:spPr>
          <a:xfrm>
            <a:off x="4765219" y="7586463"/>
            <a:ext cx="172819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SzPct val="130000"/>
            </a:pP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2.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če je imelo vozlišče samo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eno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 </a:t>
            </a:r>
            <a:r>
              <a:rPr lang="sl-SI" sz="700" b="1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poddrevo </a:t>
            </a:r>
            <a:r>
              <a:rPr lang="sl-SI" sz="700" dirty="0" smtClean="0">
                <a:latin typeface="Arial" pitchFamily="34" charset="0"/>
                <a:ea typeface="Malgun Gothic" pitchFamily="34" charset="-127"/>
                <a:cs typeface="Arial" pitchFamily="34" charset="0"/>
              </a:rPr>
              <a:t>je vse good</a:t>
            </a:r>
            <a:endParaRPr lang="sl-SI" sz="700" b="1" dirty="0" smtClean="0">
              <a:solidFill>
                <a:srgbClr val="C00000"/>
              </a:solidFill>
              <a:latin typeface="Arial" pitchFamily="34" charset="0"/>
              <a:ea typeface="Malgun Gothic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55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5000</Words>
  <Application>Microsoft Office PowerPoint</Application>
  <PresentationFormat>On-screen Show (4:3)</PresentationFormat>
  <Paragraphs>996</Paragraphs>
  <Slides>17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</dc:creator>
  <cp:lastModifiedBy>Nina</cp:lastModifiedBy>
  <cp:revision>116</cp:revision>
  <dcterms:created xsi:type="dcterms:W3CDTF">2022-01-12T00:35:18Z</dcterms:created>
  <dcterms:modified xsi:type="dcterms:W3CDTF">2022-01-17T08:03:26Z</dcterms:modified>
</cp:coreProperties>
</file>